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5" r:id="rId2"/>
    <p:sldId id="276" r:id="rId3"/>
    <p:sldId id="277" r:id="rId4"/>
    <p:sldId id="303" r:id="rId5"/>
    <p:sldId id="266" r:id="rId6"/>
    <p:sldId id="279" r:id="rId7"/>
    <p:sldId id="270" r:id="rId8"/>
    <p:sldId id="281" r:id="rId9"/>
    <p:sldId id="272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271" r:id="rId32"/>
    <p:sldId id="28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6600"/>
    <a:srgbClr val="8000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-25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7596996245307429E-2"/>
          <c:y val="5.521472392638075E-2"/>
          <c:w val="0.91113892365456861"/>
          <c:h val="0.84662576687116564"/>
        </c:manualLayout>
      </c:layout>
      <c:lineChart>
        <c:grouping val="standard"/>
        <c:ser>
          <c:idx val="13"/>
          <c:order val="0"/>
          <c:tx>
            <c:strRef>
              <c:f>Sheet1!$A$2</c:f>
              <c:strCache>
                <c:ptCount val="1"/>
                <c:pt idx="0">
                  <c:v>U.S.</c:v>
                </c:pt>
              </c:strCache>
            </c:strRef>
          </c:tx>
          <c:spPr>
            <a:ln w="38576">
              <a:solidFill>
                <a:srgbClr val="008080"/>
              </a:solidFill>
              <a:prstDash val="solid"/>
            </a:ln>
          </c:spPr>
          <c:marker>
            <c:symbol val="none"/>
          </c:marker>
          <c:cat>
            <c:strRef>
              <c:f>Sheet1!$B$1:$AL$1</c:f>
              <c:strCache>
                <c:ptCount val="37"/>
                <c:pt idx="0">
                  <c:v>S</c:v>
                </c:pt>
                <c:pt idx="1">
                  <c:v>O</c:v>
                </c:pt>
                <c:pt idx="2">
                  <c:v>N</c:v>
                </c:pt>
                <c:pt idx="3">
                  <c:v>D</c:v>
                </c:pt>
                <c:pt idx="4">
                  <c:v>J</c:v>
                </c:pt>
                <c:pt idx="5">
                  <c:v>F</c:v>
                </c:pt>
                <c:pt idx="6">
                  <c:v>M</c:v>
                </c:pt>
                <c:pt idx="7">
                  <c:v>A</c:v>
                </c:pt>
                <c:pt idx="8">
                  <c:v>M</c:v>
                </c:pt>
                <c:pt idx="9">
                  <c:v>J</c:v>
                </c:pt>
                <c:pt idx="10">
                  <c:v>J</c:v>
                </c:pt>
                <c:pt idx="11">
                  <c:v>A</c:v>
                </c:pt>
                <c:pt idx="12">
                  <c:v>S</c:v>
                </c:pt>
                <c:pt idx="13">
                  <c:v>O</c:v>
                </c:pt>
                <c:pt idx="14">
                  <c:v>N</c:v>
                </c:pt>
                <c:pt idx="15">
                  <c:v>D</c:v>
                </c:pt>
                <c:pt idx="16">
                  <c:v>J</c:v>
                </c:pt>
                <c:pt idx="17">
                  <c:v>F</c:v>
                </c:pt>
                <c:pt idx="18">
                  <c:v>M</c:v>
                </c:pt>
                <c:pt idx="19">
                  <c:v>A</c:v>
                </c:pt>
                <c:pt idx="20">
                  <c:v>M</c:v>
                </c:pt>
                <c:pt idx="21">
                  <c:v>J</c:v>
                </c:pt>
                <c:pt idx="22">
                  <c:v>J</c:v>
                </c:pt>
                <c:pt idx="23">
                  <c:v>A</c:v>
                </c:pt>
                <c:pt idx="24">
                  <c:v>S</c:v>
                </c:pt>
                <c:pt idx="25">
                  <c:v>O</c:v>
                </c:pt>
                <c:pt idx="26">
                  <c:v>N</c:v>
                </c:pt>
                <c:pt idx="27">
                  <c:v>D</c:v>
                </c:pt>
                <c:pt idx="28">
                  <c:v>J</c:v>
                </c:pt>
                <c:pt idx="29">
                  <c:v>F</c:v>
                </c:pt>
                <c:pt idx="30">
                  <c:v>M</c:v>
                </c:pt>
                <c:pt idx="31">
                  <c:v>A</c:v>
                </c:pt>
                <c:pt idx="32">
                  <c:v>M</c:v>
                </c:pt>
                <c:pt idx="33">
                  <c:v>J</c:v>
                </c:pt>
                <c:pt idx="34">
                  <c:v>J</c:v>
                </c:pt>
                <c:pt idx="35">
                  <c:v>A</c:v>
                </c:pt>
                <c:pt idx="36">
                  <c:v>S</c:v>
                </c:pt>
              </c:strCache>
            </c:strRef>
          </c:cat>
          <c:val>
            <c:numRef>
              <c:f>Sheet1!$B$2:$AL$2</c:f>
              <c:numCache>
                <c:formatCode>General</c:formatCode>
                <c:ptCount val="37"/>
                <c:pt idx="0">
                  <c:v>99.775482712168682</c:v>
                </c:pt>
                <c:pt idx="1">
                  <c:v>100.20206555904809</c:v>
                </c:pt>
                <c:pt idx="2">
                  <c:v>100.29187247418051</c:v>
                </c:pt>
                <c:pt idx="3">
                  <c:v>100.38167938931311</c:v>
                </c:pt>
                <c:pt idx="4">
                  <c:v>100.56129321957802</c:v>
                </c:pt>
                <c:pt idx="5">
                  <c:v>100.62864840592727</c:v>
                </c:pt>
                <c:pt idx="6">
                  <c:v>100.74090704984293</c:v>
                </c:pt>
                <c:pt idx="7">
                  <c:v>100.26942074539754</c:v>
                </c:pt>
                <c:pt idx="8">
                  <c:v>100.51638976201167</c:v>
                </c:pt>
                <c:pt idx="9">
                  <c:v>100.06735518634936</c:v>
                </c:pt>
                <c:pt idx="10">
                  <c:v>100.24696901661427</c:v>
                </c:pt>
                <c:pt idx="11">
                  <c:v>100.17961383026486</c:v>
                </c:pt>
                <c:pt idx="12">
                  <c:v>100</c:v>
                </c:pt>
                <c:pt idx="13">
                  <c:v>99.640772339470018</c:v>
                </c:pt>
                <c:pt idx="14">
                  <c:v>99.236641221374128</c:v>
                </c:pt>
                <c:pt idx="15">
                  <c:v>98.787606645711804</c:v>
                </c:pt>
                <c:pt idx="16">
                  <c:v>97.732375392905155</c:v>
                </c:pt>
                <c:pt idx="17">
                  <c:v>97.171082173327235</c:v>
                </c:pt>
                <c:pt idx="18">
                  <c:v>96.407723394701392</c:v>
                </c:pt>
                <c:pt idx="19">
                  <c:v>96.654692411315693</c:v>
                </c:pt>
                <c:pt idx="20">
                  <c:v>96.430175123484403</c:v>
                </c:pt>
                <c:pt idx="21">
                  <c:v>96.542433767400098</c:v>
                </c:pt>
                <c:pt idx="22">
                  <c:v>96.362819937135157</c:v>
                </c:pt>
                <c:pt idx="23">
                  <c:v>96.070947462954535</c:v>
                </c:pt>
                <c:pt idx="24">
                  <c:v>96.115850920520828</c:v>
                </c:pt>
                <c:pt idx="25">
                  <c:v>96.093399191737774</c:v>
                </c:pt>
                <c:pt idx="26">
                  <c:v>95.958688819038969</c:v>
                </c:pt>
                <c:pt idx="27">
                  <c:v>94.813650651100218</c:v>
                </c:pt>
                <c:pt idx="28">
                  <c:v>95.509654243376829</c:v>
                </c:pt>
                <c:pt idx="29">
                  <c:v>95.352492141894786</c:v>
                </c:pt>
                <c:pt idx="30">
                  <c:v>95.868881903906541</c:v>
                </c:pt>
                <c:pt idx="31">
                  <c:v>95.711719802424668</c:v>
                </c:pt>
                <c:pt idx="32">
                  <c:v>95.554557700942993</c:v>
                </c:pt>
                <c:pt idx="33">
                  <c:v>95.734171531207906</c:v>
                </c:pt>
                <c:pt idx="34">
                  <c:v>96.070947462954535</c:v>
                </c:pt>
                <c:pt idx="35">
                  <c:v>95.532105972159783</c:v>
                </c:pt>
                <c:pt idx="36">
                  <c:v>95.374943870678052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Montana</c:v>
                </c:pt>
              </c:strCache>
            </c:strRef>
          </c:tx>
          <c:spPr>
            <a:ln w="38576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strRef>
              <c:f>Sheet1!$B$1:$AL$1</c:f>
              <c:strCache>
                <c:ptCount val="37"/>
                <c:pt idx="0">
                  <c:v>S</c:v>
                </c:pt>
                <c:pt idx="1">
                  <c:v>O</c:v>
                </c:pt>
                <c:pt idx="2">
                  <c:v>N</c:v>
                </c:pt>
                <c:pt idx="3">
                  <c:v>D</c:v>
                </c:pt>
                <c:pt idx="4">
                  <c:v>J</c:v>
                </c:pt>
                <c:pt idx="5">
                  <c:v>F</c:v>
                </c:pt>
                <c:pt idx="6">
                  <c:v>M</c:v>
                </c:pt>
                <c:pt idx="7">
                  <c:v>A</c:v>
                </c:pt>
                <c:pt idx="8">
                  <c:v>M</c:v>
                </c:pt>
                <c:pt idx="9">
                  <c:v>J</c:v>
                </c:pt>
                <c:pt idx="10">
                  <c:v>J</c:v>
                </c:pt>
                <c:pt idx="11">
                  <c:v>A</c:v>
                </c:pt>
                <c:pt idx="12">
                  <c:v>S</c:v>
                </c:pt>
                <c:pt idx="13">
                  <c:v>O</c:v>
                </c:pt>
                <c:pt idx="14">
                  <c:v>N</c:v>
                </c:pt>
                <c:pt idx="15">
                  <c:v>D</c:v>
                </c:pt>
                <c:pt idx="16">
                  <c:v>J</c:v>
                </c:pt>
                <c:pt idx="17">
                  <c:v>F</c:v>
                </c:pt>
                <c:pt idx="18">
                  <c:v>M</c:v>
                </c:pt>
                <c:pt idx="19">
                  <c:v>A</c:v>
                </c:pt>
                <c:pt idx="20">
                  <c:v>M</c:v>
                </c:pt>
                <c:pt idx="21">
                  <c:v>J</c:v>
                </c:pt>
                <c:pt idx="22">
                  <c:v>J</c:v>
                </c:pt>
                <c:pt idx="23">
                  <c:v>A</c:v>
                </c:pt>
                <c:pt idx="24">
                  <c:v>S</c:v>
                </c:pt>
                <c:pt idx="25">
                  <c:v>O</c:v>
                </c:pt>
                <c:pt idx="26">
                  <c:v>N</c:v>
                </c:pt>
                <c:pt idx="27">
                  <c:v>D</c:v>
                </c:pt>
                <c:pt idx="28">
                  <c:v>J</c:v>
                </c:pt>
                <c:pt idx="29">
                  <c:v>F</c:v>
                </c:pt>
                <c:pt idx="30">
                  <c:v>M</c:v>
                </c:pt>
                <c:pt idx="31">
                  <c:v>A</c:v>
                </c:pt>
                <c:pt idx="32">
                  <c:v>M</c:v>
                </c:pt>
                <c:pt idx="33">
                  <c:v>J</c:v>
                </c:pt>
                <c:pt idx="34">
                  <c:v>J</c:v>
                </c:pt>
                <c:pt idx="35">
                  <c:v>A</c:v>
                </c:pt>
                <c:pt idx="36">
                  <c:v>S</c:v>
                </c:pt>
              </c:strCache>
            </c:strRef>
          </c:cat>
          <c:val>
            <c:numRef>
              <c:f>Sheet1!$B$3:$AL$3</c:f>
              <c:numCache>
                <c:formatCode>General</c:formatCode>
                <c:ptCount val="37"/>
                <c:pt idx="0">
                  <c:v>101.01553385235128</c:v>
                </c:pt>
                <c:pt idx="1">
                  <c:v>101.078637834506</c:v>
                </c:pt>
                <c:pt idx="2">
                  <c:v>101.17256004050385</c:v>
                </c:pt>
                <c:pt idx="3">
                  <c:v>101.22392374690902</c:v>
                </c:pt>
                <c:pt idx="4">
                  <c:v>101.21658607456543</c:v>
                </c:pt>
                <c:pt idx="5">
                  <c:v>101.17989771284739</c:v>
                </c:pt>
                <c:pt idx="6">
                  <c:v>101.15568339411371</c:v>
                </c:pt>
                <c:pt idx="7">
                  <c:v>101.04635207619432</c:v>
                </c:pt>
                <c:pt idx="8">
                  <c:v>100.87685184505763</c:v>
                </c:pt>
                <c:pt idx="9">
                  <c:v>100.73523476882664</c:v>
                </c:pt>
                <c:pt idx="10">
                  <c:v>100.58114364961155</c:v>
                </c:pt>
                <c:pt idx="11">
                  <c:v>100.33606539333593</c:v>
                </c:pt>
                <c:pt idx="12">
                  <c:v>100</c:v>
                </c:pt>
                <c:pt idx="13">
                  <c:v>99.593492952165718</c:v>
                </c:pt>
                <c:pt idx="14">
                  <c:v>99.059310405553148</c:v>
                </c:pt>
                <c:pt idx="15">
                  <c:v>98.565485056830184</c:v>
                </c:pt>
                <c:pt idx="16">
                  <c:v>97.993880381265527</c:v>
                </c:pt>
                <c:pt idx="17">
                  <c:v>97.461165369121687</c:v>
                </c:pt>
                <c:pt idx="18">
                  <c:v>96.908638641650086</c:v>
                </c:pt>
                <c:pt idx="19">
                  <c:v>96.521209541909201</c:v>
                </c:pt>
                <c:pt idx="20">
                  <c:v>96.237241622212707</c:v>
                </c:pt>
                <c:pt idx="21">
                  <c:v>95.859351496518258</c:v>
                </c:pt>
                <c:pt idx="22">
                  <c:v>95.605468033430256</c:v>
                </c:pt>
                <c:pt idx="23">
                  <c:v>95.449909379746643</c:v>
                </c:pt>
                <c:pt idx="24">
                  <c:v>95.284811752016012</c:v>
                </c:pt>
                <c:pt idx="25">
                  <c:v>95.120447891519746</c:v>
                </c:pt>
                <c:pt idx="26">
                  <c:v>95.167408994518752</c:v>
                </c:pt>
                <c:pt idx="27">
                  <c:v>95.087428365973764</c:v>
                </c:pt>
                <c:pt idx="28">
                  <c:v>95.097701107254636</c:v>
                </c:pt>
                <c:pt idx="29">
                  <c:v>95.126318029394625</c:v>
                </c:pt>
                <c:pt idx="30">
                  <c:v>95.278941614141118</c:v>
                </c:pt>
                <c:pt idx="31">
                  <c:v>95.50861075849518</c:v>
                </c:pt>
                <c:pt idx="32">
                  <c:v>95.825598203737741</c:v>
                </c:pt>
                <c:pt idx="33">
                  <c:v>95.697188937725159</c:v>
                </c:pt>
                <c:pt idx="34">
                  <c:v>95.64876030025755</c:v>
                </c:pt>
                <c:pt idx="35">
                  <c:v>95.606935567899086</c:v>
                </c:pt>
                <c:pt idx="36">
                  <c:v>95.537227680635297</c:v>
                </c:pt>
              </c:numCache>
            </c:numRef>
          </c:val>
        </c:ser>
        <c:marker val="1"/>
        <c:axId val="93956352"/>
        <c:axId val="93958144"/>
      </c:lineChart>
      <c:catAx>
        <c:axId val="93956352"/>
        <c:scaling>
          <c:orientation val="minMax"/>
        </c:scaling>
        <c:axPos val="b"/>
        <c:numFmt formatCode="General" sourceLinked="1"/>
        <c:tickLblPos val="nextTo"/>
        <c:spPr>
          <a:ln w="321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1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58144"/>
        <c:crosses val="autoZero"/>
        <c:auto val="1"/>
        <c:lblAlgn val="ctr"/>
        <c:lblOffset val="100"/>
        <c:tickLblSkip val="1"/>
        <c:tickMarkSkip val="1"/>
      </c:catAx>
      <c:valAx>
        <c:axId val="93958144"/>
        <c:scaling>
          <c:orientation val="minMax"/>
          <c:max val="102"/>
          <c:min val="94"/>
        </c:scaling>
        <c:axPos val="l"/>
        <c:majorGridlines>
          <c:spPr>
            <a:ln w="3214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21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56352"/>
        <c:crosses val="autoZero"/>
        <c:crossBetween val="between"/>
      </c:valAx>
      <c:spPr>
        <a:noFill/>
        <a:ln w="12859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82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188</c:v>
                </c:pt>
                <c:pt idx="1">
                  <c:v>175</c:v>
                </c:pt>
                <c:pt idx="2">
                  <c:v>199</c:v>
                </c:pt>
                <c:pt idx="3">
                  <c:v>630</c:v>
                </c:pt>
                <c:pt idx="4">
                  <c:v>737</c:v>
                </c:pt>
                <c:pt idx="5">
                  <c:v>759</c:v>
                </c:pt>
                <c:pt idx="6">
                  <c:v>633</c:v>
                </c:pt>
                <c:pt idx="7">
                  <c:v>531</c:v>
                </c:pt>
                <c:pt idx="8">
                  <c:v>333</c:v>
                </c:pt>
              </c:numCache>
            </c:numRef>
          </c:val>
        </c:ser>
        <c:marker val="1"/>
        <c:axId val="105229696"/>
        <c:axId val="105407616"/>
      </c:lineChart>
      <c:catAx>
        <c:axId val="105229696"/>
        <c:scaling>
          <c:orientation val="minMax"/>
        </c:scaling>
        <c:axPos val="b"/>
        <c:numFmt formatCode="General" sourceLinked="1"/>
        <c:tickLblPos val="nextTo"/>
        <c:crossAx val="105407616"/>
        <c:crosses val="autoZero"/>
        <c:auto val="1"/>
        <c:lblAlgn val="ctr"/>
        <c:lblOffset val="100"/>
      </c:catAx>
      <c:valAx>
        <c:axId val="105407616"/>
        <c:scaling>
          <c:orientation val="minMax"/>
          <c:max val="800"/>
          <c:min val="0"/>
        </c:scaling>
        <c:axPos val="l"/>
        <c:majorGridlines/>
        <c:numFmt formatCode="General" sourceLinked="1"/>
        <c:tickLblPos val="nextTo"/>
        <c:crossAx val="105229696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64800</c:v>
                </c:pt>
              </c:numCache>
            </c:numRef>
          </c:val>
        </c:ser>
        <c:axId val="105441536"/>
        <c:axId val="105467904"/>
      </c:barChart>
      <c:catAx>
        <c:axId val="105441536"/>
        <c:scaling>
          <c:orientation val="minMax"/>
        </c:scaling>
        <c:axPos val="b"/>
        <c:numFmt formatCode="General" sourceLinked="1"/>
        <c:tickLblPos val="nextTo"/>
        <c:crossAx val="105467904"/>
        <c:crosses val="autoZero"/>
        <c:auto val="1"/>
        <c:lblAlgn val="ctr"/>
        <c:lblOffset val="100"/>
      </c:catAx>
      <c:valAx>
        <c:axId val="105467904"/>
        <c:scaling>
          <c:orientation val="minMax"/>
        </c:scaling>
        <c:axPos val="l"/>
        <c:majorGridlines/>
        <c:numFmt formatCode="General" sourceLinked="1"/>
        <c:tickLblPos val="nextTo"/>
        <c:crossAx val="105441536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633</c:v>
                </c:pt>
                <c:pt idx="1">
                  <c:v>709</c:v>
                </c:pt>
                <c:pt idx="2">
                  <c:v>709</c:v>
                </c:pt>
                <c:pt idx="3">
                  <c:v>819</c:v>
                </c:pt>
                <c:pt idx="4">
                  <c:v>1007</c:v>
                </c:pt>
                <c:pt idx="5">
                  <c:v>1281</c:v>
                </c:pt>
                <c:pt idx="6">
                  <c:v>1341</c:v>
                </c:pt>
                <c:pt idx="7">
                  <c:v>1504</c:v>
                </c:pt>
                <c:pt idx="8">
                  <c:v>1256</c:v>
                </c:pt>
              </c:numCache>
            </c:numRef>
          </c:val>
        </c:ser>
        <c:marker val="1"/>
        <c:axId val="105649664"/>
        <c:axId val="105651200"/>
      </c:lineChart>
      <c:catAx>
        <c:axId val="105649664"/>
        <c:scaling>
          <c:orientation val="minMax"/>
        </c:scaling>
        <c:axPos val="b"/>
        <c:numFmt formatCode="General" sourceLinked="1"/>
        <c:tickLblPos val="nextTo"/>
        <c:crossAx val="105651200"/>
        <c:crosses val="autoZero"/>
        <c:auto val="1"/>
        <c:lblAlgn val="ctr"/>
        <c:lblOffset val="100"/>
      </c:catAx>
      <c:valAx>
        <c:axId val="105651200"/>
        <c:scaling>
          <c:orientation val="minMax"/>
          <c:max val="1600"/>
          <c:min val="600"/>
        </c:scaling>
        <c:axPos val="l"/>
        <c:majorGridlines/>
        <c:numFmt formatCode="General" sourceLinked="1"/>
        <c:tickLblPos val="nextTo"/>
        <c:crossAx val="105649664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92500</c:v>
                </c:pt>
              </c:numCache>
            </c:numRef>
          </c:val>
        </c:ser>
        <c:axId val="105730432"/>
        <c:axId val="105731968"/>
      </c:barChart>
      <c:catAx>
        <c:axId val="105730432"/>
        <c:scaling>
          <c:orientation val="minMax"/>
        </c:scaling>
        <c:axPos val="b"/>
        <c:numFmt formatCode="General" sourceLinked="1"/>
        <c:tickLblPos val="nextTo"/>
        <c:crossAx val="105731968"/>
        <c:crosses val="autoZero"/>
        <c:auto val="1"/>
        <c:lblAlgn val="ctr"/>
        <c:lblOffset val="100"/>
      </c:catAx>
      <c:valAx>
        <c:axId val="105731968"/>
        <c:scaling>
          <c:orientation val="minMax"/>
        </c:scaling>
        <c:axPos val="l"/>
        <c:majorGridlines/>
        <c:numFmt formatCode="General" sourceLinked="1"/>
        <c:tickLblPos val="nextTo"/>
        <c:crossAx val="105730432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103</c:v>
                </c:pt>
                <c:pt idx="1">
                  <c:v>95</c:v>
                </c:pt>
                <c:pt idx="2">
                  <c:v>371</c:v>
                </c:pt>
                <c:pt idx="3">
                  <c:v>358</c:v>
                </c:pt>
                <c:pt idx="4">
                  <c:v>371</c:v>
                </c:pt>
                <c:pt idx="5">
                  <c:v>385</c:v>
                </c:pt>
                <c:pt idx="6">
                  <c:v>461</c:v>
                </c:pt>
                <c:pt idx="7">
                  <c:v>417</c:v>
                </c:pt>
                <c:pt idx="8">
                  <c:v>428</c:v>
                </c:pt>
              </c:numCache>
            </c:numRef>
          </c:val>
        </c:ser>
        <c:marker val="1"/>
        <c:axId val="105926016"/>
        <c:axId val="105944192"/>
      </c:lineChart>
      <c:catAx>
        <c:axId val="105926016"/>
        <c:scaling>
          <c:orientation val="minMax"/>
        </c:scaling>
        <c:axPos val="b"/>
        <c:numFmt formatCode="General" sourceLinked="1"/>
        <c:tickLblPos val="nextTo"/>
        <c:crossAx val="105944192"/>
        <c:crosses val="autoZero"/>
        <c:auto val="1"/>
        <c:lblAlgn val="ctr"/>
        <c:lblOffset val="100"/>
      </c:catAx>
      <c:valAx>
        <c:axId val="105944192"/>
        <c:scaling>
          <c:orientation val="minMax"/>
          <c:max val="500"/>
          <c:min val="0"/>
        </c:scaling>
        <c:axPos val="l"/>
        <c:majorGridlines/>
        <c:numFmt formatCode="General" sourceLinked="1"/>
        <c:tickLblPos val="nextTo"/>
        <c:crossAx val="105926016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54700</c:v>
                </c:pt>
              </c:numCache>
            </c:numRef>
          </c:val>
        </c:ser>
        <c:axId val="105992576"/>
        <c:axId val="105994112"/>
      </c:barChart>
      <c:catAx>
        <c:axId val="105992576"/>
        <c:scaling>
          <c:orientation val="minMax"/>
        </c:scaling>
        <c:axPos val="b"/>
        <c:numFmt formatCode="General" sourceLinked="1"/>
        <c:tickLblPos val="nextTo"/>
        <c:crossAx val="105994112"/>
        <c:crosses val="autoZero"/>
        <c:auto val="1"/>
        <c:lblAlgn val="ctr"/>
        <c:lblOffset val="100"/>
      </c:catAx>
      <c:valAx>
        <c:axId val="105994112"/>
        <c:scaling>
          <c:orientation val="minMax"/>
        </c:scaling>
        <c:axPos val="l"/>
        <c:majorGridlines/>
        <c:numFmt formatCode="General" sourceLinked="1"/>
        <c:tickLblPos val="nextTo"/>
        <c:crossAx val="105992576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271</c:v>
                </c:pt>
                <c:pt idx="1">
                  <c:v>261</c:v>
                </c:pt>
                <c:pt idx="2">
                  <c:v>258</c:v>
                </c:pt>
                <c:pt idx="3">
                  <c:v>286</c:v>
                </c:pt>
                <c:pt idx="4">
                  <c:v>323</c:v>
                </c:pt>
                <c:pt idx="5">
                  <c:v>328</c:v>
                </c:pt>
                <c:pt idx="6">
                  <c:v>354</c:v>
                </c:pt>
                <c:pt idx="7">
                  <c:v>396</c:v>
                </c:pt>
                <c:pt idx="8">
                  <c:v>441</c:v>
                </c:pt>
              </c:numCache>
            </c:numRef>
          </c:val>
        </c:ser>
        <c:marker val="1"/>
        <c:axId val="106196352"/>
        <c:axId val="106214528"/>
      </c:lineChart>
      <c:catAx>
        <c:axId val="106196352"/>
        <c:scaling>
          <c:orientation val="minMax"/>
        </c:scaling>
        <c:axPos val="b"/>
        <c:numFmt formatCode="General" sourceLinked="1"/>
        <c:tickLblPos val="nextTo"/>
        <c:crossAx val="106214528"/>
        <c:crosses val="autoZero"/>
        <c:auto val="1"/>
        <c:lblAlgn val="ctr"/>
        <c:lblOffset val="100"/>
      </c:catAx>
      <c:valAx>
        <c:axId val="106214528"/>
        <c:scaling>
          <c:orientation val="minMax"/>
          <c:max val="500"/>
          <c:min val="200"/>
        </c:scaling>
        <c:axPos val="l"/>
        <c:majorGridlines/>
        <c:numFmt formatCode="General" sourceLinked="1"/>
        <c:tickLblPos val="nextTo"/>
        <c:crossAx val="106196352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  <a:ln>
              <a:solidFill>
                <a:srgbClr val="008080"/>
              </a:solidFill>
            </a:ln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68800</c:v>
                </c:pt>
              </c:numCache>
            </c:numRef>
          </c:val>
        </c:ser>
        <c:axId val="106254720"/>
        <c:axId val="106256256"/>
      </c:barChart>
      <c:catAx>
        <c:axId val="106254720"/>
        <c:scaling>
          <c:orientation val="minMax"/>
        </c:scaling>
        <c:axPos val="b"/>
        <c:numFmt formatCode="General" sourceLinked="1"/>
        <c:tickLblPos val="nextTo"/>
        <c:crossAx val="106256256"/>
        <c:crosses val="autoZero"/>
        <c:auto val="1"/>
        <c:lblAlgn val="ctr"/>
        <c:lblOffset val="100"/>
      </c:catAx>
      <c:valAx>
        <c:axId val="106256256"/>
        <c:scaling>
          <c:orientation val="minMax"/>
        </c:scaling>
        <c:axPos val="l"/>
        <c:majorGridlines/>
        <c:numFmt formatCode="General" sourceLinked="1"/>
        <c:tickLblPos val="nextTo"/>
        <c:crossAx val="106254720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64800</c:v>
                </c:pt>
              </c:numCache>
            </c:numRef>
          </c:val>
        </c:ser>
        <c:axId val="106471808"/>
        <c:axId val="106473344"/>
      </c:barChart>
      <c:catAx>
        <c:axId val="106471808"/>
        <c:scaling>
          <c:orientation val="minMax"/>
        </c:scaling>
        <c:axPos val="b"/>
        <c:numFmt formatCode="General" sourceLinked="1"/>
        <c:tickLblPos val="nextTo"/>
        <c:crossAx val="106473344"/>
        <c:crosses val="autoZero"/>
        <c:auto val="1"/>
        <c:lblAlgn val="ctr"/>
        <c:lblOffset val="100"/>
      </c:catAx>
      <c:valAx>
        <c:axId val="106473344"/>
        <c:scaling>
          <c:orientation val="minMax"/>
        </c:scaling>
        <c:axPos val="l"/>
        <c:majorGridlines/>
        <c:numFmt formatCode="General" sourceLinked="1"/>
        <c:tickLblPos val="nextTo"/>
        <c:crossAx val="106471808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dLbls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Coal Mining</c:v>
                </c:pt>
                <c:pt idx="1">
                  <c:v>Oil and Gas</c:v>
                </c:pt>
                <c:pt idx="2">
                  <c:v>Pipelines</c:v>
                </c:pt>
                <c:pt idx="3">
                  <c:v>Petroleum Refining</c:v>
                </c:pt>
                <c:pt idx="4">
                  <c:v>Colstrip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</c:v>
                </c:pt>
                <c:pt idx="1">
                  <c:v>37</c:v>
                </c:pt>
                <c:pt idx="2">
                  <c:v>13</c:v>
                </c:pt>
                <c:pt idx="3">
                  <c:v>24</c:v>
                </c:pt>
                <c:pt idx="4">
                  <c:v>9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7596996245307304E-2"/>
          <c:y val="5.5214723926380702E-2"/>
          <c:w val="0.91113892365456861"/>
          <c:h val="0.84662576687116564"/>
        </c:manualLayout>
      </c:layout>
      <c:lineChart>
        <c:grouping val="standard"/>
        <c:ser>
          <c:idx val="0"/>
          <c:order val="0"/>
          <c:tx>
            <c:strRef>
              <c:f>Sheet1!$A$1</c:f>
              <c:strCache>
                <c:ptCount val="1"/>
                <c:pt idx="0">
                  <c:v> </c:v>
                </c:pt>
              </c:strCache>
            </c:strRef>
          </c:tx>
          <c:spPr>
            <a:ln w="38566">
              <a:solidFill>
                <a:srgbClr val="0066CC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cat>
          <c:val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U.S.</c:v>
                </c:pt>
              </c:strCache>
            </c:strRef>
          </c:tx>
          <c:spPr>
            <a:ln w="38566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cat>
          <c:val>
            <c:numRef>
              <c:f>Sheet1!$B$2:$O$2</c:f>
              <c:numCache>
                <c:formatCode>General</c:formatCode>
                <c:ptCount val="14"/>
                <c:pt idx="0">
                  <c:v>101.17141410097607</c:v>
                </c:pt>
                <c:pt idx="1">
                  <c:v>100.46331364150038</c:v>
                </c:pt>
                <c:pt idx="2">
                  <c:v>100.16284957788616</c:v>
                </c:pt>
                <c:pt idx="3">
                  <c:v>100</c:v>
                </c:pt>
                <c:pt idx="4">
                  <c:v>100.29878388409158</c:v>
                </c:pt>
                <c:pt idx="5">
                  <c:v>99.506645308979586</c:v>
                </c:pt>
                <c:pt idx="6">
                  <c:v>98.451467013726401</c:v>
                </c:pt>
                <c:pt idx="7">
                  <c:v>98.494496734270172</c:v>
                </c:pt>
                <c:pt idx="8">
                  <c:v>95.933245841963426</c:v>
                </c:pt>
                <c:pt idx="9">
                  <c:v>95.473279136895755</c:v>
                </c:pt>
                <c:pt idx="10">
                  <c:v>94.691023527755874</c:v>
                </c:pt>
                <c:pt idx="11">
                  <c:v>94.231283479193735</c:v>
                </c:pt>
                <c:pt idx="12">
                  <c:v>94.495899080463332</c:v>
                </c:pt>
                <c:pt idx="13">
                  <c:v>95.364887971058579</c:v>
                </c:pt>
              </c:numCache>
            </c:numRef>
          </c:val>
        </c:ser>
        <c:ser>
          <c:idx val="2"/>
          <c:order val="2"/>
          <c:tx>
            <c:strRef>
              <c:f>Sheet1!$A$3</c:f>
              <c:strCache>
                <c:ptCount val="1"/>
                <c:pt idx="0">
                  <c:v>Montana</c:v>
                </c:pt>
              </c:strCache>
            </c:strRef>
          </c:tx>
          <c:spPr>
            <a:ln w="38566">
              <a:solidFill>
                <a:srgbClr val="00808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cat>
          <c:val>
            <c:numRef>
              <c:f>Sheet1!$B$3:$O$3</c:f>
              <c:numCache>
                <c:formatCode>General</c:formatCode>
                <c:ptCount val="14"/>
                <c:pt idx="0">
                  <c:v>100.59272039137019</c:v>
                </c:pt>
                <c:pt idx="1">
                  <c:v>100.53279711326185</c:v>
                </c:pt>
                <c:pt idx="2">
                  <c:v>99.955273480446394</c:v>
                </c:pt>
                <c:pt idx="3">
                  <c:v>100</c:v>
                </c:pt>
                <c:pt idx="4">
                  <c:v>100.72111054519139</c:v>
                </c:pt>
                <c:pt idx="5">
                  <c:v>99.401667119241466</c:v>
                </c:pt>
                <c:pt idx="6">
                  <c:v>98.27869747510637</c:v>
                </c:pt>
                <c:pt idx="7">
                  <c:v>99.015210989406697</c:v>
                </c:pt>
                <c:pt idx="8">
                  <c:v>97.33792218962688</c:v>
                </c:pt>
                <c:pt idx="9">
                  <c:v>96.902757269846845</c:v>
                </c:pt>
                <c:pt idx="10">
                  <c:v>96.874787676053245</c:v>
                </c:pt>
                <c:pt idx="11">
                  <c:v>96.213121713634749</c:v>
                </c:pt>
                <c:pt idx="12">
                  <c:v>97.149422268812927</c:v>
                </c:pt>
                <c:pt idx="13">
                  <c:v>98.032798950278789</c:v>
                </c:pt>
              </c:numCache>
            </c:numRef>
          </c:val>
        </c:ser>
        <c:ser>
          <c:idx val="3"/>
          <c:order val="3"/>
          <c:tx>
            <c:strRef>
              <c:f>Sheet1!$A$4</c:f>
              <c:strCache>
                <c:ptCount val="1"/>
                <c:pt idx="0">
                  <c:v>Nevada</c:v>
                </c:pt>
              </c:strCache>
            </c:strRef>
          </c:tx>
          <c:spPr>
            <a:ln w="38566">
              <a:solidFill>
                <a:srgbClr val="99330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cat>
          <c:val>
            <c:numRef>
              <c:f>Sheet1!$B$4:$O$4</c:f>
              <c:numCache>
                <c:formatCode>General</c:formatCode>
                <c:ptCount val="14"/>
                <c:pt idx="0">
                  <c:v>100.08267099363724</c:v>
                </c:pt>
                <c:pt idx="1">
                  <c:v>99.316227248594544</c:v>
                </c:pt>
                <c:pt idx="2">
                  <c:v>99.732981942708108</c:v>
                </c:pt>
                <c:pt idx="3">
                  <c:v>100</c:v>
                </c:pt>
                <c:pt idx="4">
                  <c:v>98.025542821570667</c:v>
                </c:pt>
                <c:pt idx="5">
                  <c:v>94.881930047389858</c:v>
                </c:pt>
                <c:pt idx="6">
                  <c:v>93.607641932936389</c:v>
                </c:pt>
                <c:pt idx="7">
                  <c:v>91.275183416350018</c:v>
                </c:pt>
                <c:pt idx="8">
                  <c:v>89.122849779828542</c:v>
                </c:pt>
                <c:pt idx="9">
                  <c:v>88.131583951845897</c:v>
                </c:pt>
                <c:pt idx="10">
                  <c:v>86.685087539538955</c:v>
                </c:pt>
                <c:pt idx="11">
                  <c:v>84.567718810745859</c:v>
                </c:pt>
                <c:pt idx="12">
                  <c:v>83.183667548501319</c:v>
                </c:pt>
                <c:pt idx="13">
                  <c:v>83.261678129993442</c:v>
                </c:pt>
              </c:numCache>
            </c:numRef>
          </c:val>
        </c:ser>
        <c:ser>
          <c:idx val="4"/>
          <c:order val="4"/>
          <c:tx>
            <c:strRef>
              <c:f>Sheet1!$A$5</c:f>
              <c:strCache>
                <c:ptCount val="1"/>
                <c:pt idx="0">
                  <c:v>North Dakota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</c:numCache>
            </c:numRef>
          </c:cat>
          <c:val>
            <c:numRef>
              <c:f>Sheet1!$B$5:$O$5</c:f>
              <c:numCache>
                <c:formatCode>General</c:formatCode>
                <c:ptCount val="14"/>
                <c:pt idx="0">
                  <c:v>98.035727594996558</c:v>
                </c:pt>
                <c:pt idx="1">
                  <c:v>98.120343686076652</c:v>
                </c:pt>
                <c:pt idx="2">
                  <c:v>98.356657266624339</c:v>
                </c:pt>
                <c:pt idx="3">
                  <c:v>100</c:v>
                </c:pt>
                <c:pt idx="4">
                  <c:v>101.50153156036819</c:v>
                </c:pt>
                <c:pt idx="5">
                  <c:v>101.56148805037675</c:v>
                </c:pt>
                <c:pt idx="6">
                  <c:v>101.75748724536022</c:v>
                </c:pt>
                <c:pt idx="7">
                  <c:v>103.21265050734696</c:v>
                </c:pt>
                <c:pt idx="8">
                  <c:v>102.4148979594395</c:v>
                </c:pt>
                <c:pt idx="9">
                  <c:v>102.54663688762965</c:v>
                </c:pt>
                <c:pt idx="10">
                  <c:v>103.82812523748966</c:v>
                </c:pt>
                <c:pt idx="11">
                  <c:v>103.48214167863726</c:v>
                </c:pt>
                <c:pt idx="12">
                  <c:v>105.70814302414847</c:v>
                </c:pt>
                <c:pt idx="13">
                  <c:v>106.89390883144669</c:v>
                </c:pt>
              </c:numCache>
            </c:numRef>
          </c:val>
        </c:ser>
        <c:marker val="1"/>
        <c:axId val="100271616"/>
        <c:axId val="100273152"/>
      </c:lineChart>
      <c:catAx>
        <c:axId val="100271616"/>
        <c:scaling>
          <c:orientation val="minMax"/>
        </c:scaling>
        <c:axPos val="b"/>
        <c:numFmt formatCode="General" sourceLinked="0"/>
        <c:tickLblPos val="low"/>
        <c:spPr>
          <a:ln w="321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1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73152"/>
        <c:crosses val="autoZero"/>
        <c:lblAlgn val="ctr"/>
        <c:lblOffset val="100"/>
        <c:tickMarkSkip val="1"/>
      </c:catAx>
      <c:valAx>
        <c:axId val="100273152"/>
        <c:scaling>
          <c:orientation val="minMax"/>
          <c:max val="111"/>
          <c:min val="80"/>
        </c:scaling>
        <c:axPos val="l"/>
        <c:majorGridlines>
          <c:spPr>
            <a:ln w="3214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21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1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71616"/>
        <c:crosses val="autoZero"/>
        <c:crossBetween val="between"/>
      </c:valAx>
      <c:spPr>
        <a:noFill/>
        <a:ln w="12855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82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7357512953367921E-2"/>
          <c:y val="7.2847682119205434E-2"/>
          <c:w val="0.92098445595854961"/>
          <c:h val="0.75496688741721851"/>
        </c:manualLayout>
      </c:layout>
      <c:barChart>
        <c:barDir val="col"/>
        <c:grouping val="clustered"/>
        <c:ser>
          <c:idx val="1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8080"/>
            </a:solidFill>
            <a:ln w="12666">
              <a:solidFill>
                <a:schemeClr val="tx1"/>
              </a:solidFill>
              <a:prstDash val="solid"/>
            </a:ln>
          </c:spPr>
          <c:dLbls>
            <c:dLbl>
              <c:idx val="1"/>
              <c:layout>
                <c:manualLayout>
                  <c:x val="5.1858254105445114E-3"/>
                  <c:y val="0.162421576654264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Val val="1"/>
            </c:dLbl>
            <c:dLbl>
              <c:idx val="2"/>
              <c:layout>
                <c:manualLayout>
                  <c:x val="8.6430423509075201E-3"/>
                  <c:y val="0.29235883797767948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Val val="1"/>
            </c:dLbl>
            <c:numFmt formatCode="#,##0.0" sourceLinked="0"/>
            <c:showVal val="1"/>
          </c:dLbls>
          <c:cat>
            <c:strRef>
              <c:f>Sheet1!$B$1:$H$1</c:f>
              <c:strCache>
                <c:ptCount val="7"/>
                <c:pt idx="0">
                  <c:v>'07</c:v>
                </c:pt>
                <c:pt idx="1">
                  <c:v>'08</c:v>
                </c:pt>
                <c:pt idx="2">
                  <c:v>'09</c:v>
                </c:pt>
                <c:pt idx="3">
                  <c:v>'10</c:v>
                </c:pt>
                <c:pt idx="4">
                  <c:v>'11</c:v>
                </c:pt>
                <c:pt idx="5">
                  <c:v>'12</c:v>
                </c:pt>
                <c:pt idx="6">
                  <c:v>'13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2</c:v>
                </c:pt>
                <c:pt idx="1">
                  <c:v>-0.70000000000000062</c:v>
                </c:pt>
                <c:pt idx="2">
                  <c:v>-1.9000000000000001</c:v>
                </c:pt>
                <c:pt idx="3">
                  <c:v>1.3</c:v>
                </c:pt>
                <c:pt idx="4">
                  <c:v>2.9</c:v>
                </c:pt>
                <c:pt idx="5">
                  <c:v>3</c:v>
                </c:pt>
                <c:pt idx="6">
                  <c:v>2.4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1"/>
              </c:strCache>
            </c:strRef>
          </c:tx>
          <c:spPr>
            <a:pattFill prst="ltDnDiag">
              <a:fgClr>
                <a:srgbClr val="C0C0C0"/>
              </a:fgClr>
              <a:bgClr>
                <a:srgbClr val="FFFFFF"/>
              </a:bgClr>
            </a:pattFill>
            <a:ln w="12666">
              <a:solidFill>
                <a:schemeClr val="tx1"/>
              </a:solidFill>
              <a:prstDash val="solid"/>
            </a:ln>
          </c:spPr>
          <c:dLbls>
            <c:dLbl>
              <c:idx val="0"/>
              <c:layout>
                <c:manualLayout>
                  <c:x val="-2.6785264633623664E-3"/>
                  <c:y val="0.12295417990823081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2.6196489770330747E-3"/>
                  <c:y val="-6.7194606588024527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3.1748467615145019E-3"/>
                  <c:y val="1.7247907108613545E-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7.1989056683384976E-4"/>
                  <c:y val="8.5245456699500927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-2.0248436249343192E-5"/>
                  <c:y val="8.2722758241751404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4.4208236000227502E-3"/>
                  <c:y val="8.0515252722987596E-2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-3.6626082932373441E-3"/>
                  <c:y val="0.13442879342742692"/>
                </c:manualLayout>
              </c:layout>
              <c:dLblPos val="outEnd"/>
              <c:showVal val="1"/>
            </c:dLbl>
            <c:numFmt formatCode="0.0" sourceLinked="0"/>
            <c:spPr>
              <a:noFill/>
              <a:ln w="25333">
                <a:noFill/>
              </a:ln>
            </c:spPr>
            <c:txPr>
              <a:bodyPr/>
              <a:lstStyle/>
              <a:p>
                <a:pPr>
                  <a:defRPr sz="1943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'07</c:v>
                </c:pt>
                <c:pt idx="1">
                  <c:v>'08</c:v>
                </c:pt>
                <c:pt idx="2">
                  <c:v>'09</c:v>
                </c:pt>
                <c:pt idx="3">
                  <c:v>'10</c:v>
                </c:pt>
                <c:pt idx="4">
                  <c:v>'11</c:v>
                </c:pt>
                <c:pt idx="5">
                  <c:v>'12</c:v>
                </c:pt>
                <c:pt idx="6">
                  <c:v>'13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0.30000000000000032</c:v>
                </c:pt>
                <c:pt idx="1">
                  <c:v>-1.3</c:v>
                </c:pt>
                <c:pt idx="2">
                  <c:v>-2.2999999999999998</c:v>
                </c:pt>
                <c:pt idx="3">
                  <c:v>0.8</c:v>
                </c:pt>
                <c:pt idx="4">
                  <c:v>1.8</c:v>
                </c:pt>
                <c:pt idx="5">
                  <c:v>1.8</c:v>
                </c:pt>
                <c:pt idx="6">
                  <c:v>1.9000000000000001</c:v>
                </c:pt>
              </c:numCache>
            </c:numRef>
          </c:val>
        </c:ser>
        <c:gapWidth val="23"/>
        <c:overlap val="100"/>
        <c:axId val="106920960"/>
        <c:axId val="106922752"/>
      </c:barChart>
      <c:catAx>
        <c:axId val="106920960"/>
        <c:scaling>
          <c:orientation val="minMax"/>
        </c:scaling>
        <c:axPos val="b"/>
        <c:numFmt formatCode="General" sourceLinked="1"/>
        <c:tickLblPos val="low"/>
        <c:spPr>
          <a:ln w="31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44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06922752"/>
        <c:crosses val="autoZero"/>
        <c:auto val="1"/>
        <c:lblAlgn val="ctr"/>
        <c:lblOffset val="200"/>
        <c:tickLblSkip val="1"/>
        <c:tickMarkSkip val="1"/>
      </c:catAx>
      <c:valAx>
        <c:axId val="106922752"/>
        <c:scaling>
          <c:orientation val="minMax"/>
        </c:scaling>
        <c:axPos val="l"/>
        <c:majorGridlines>
          <c:spPr>
            <a:ln w="3166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1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44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06920960"/>
        <c:crosses val="autoZero"/>
        <c:crossBetween val="between"/>
        <c:majorUnit val="1"/>
      </c:valAx>
      <c:spPr>
        <a:noFill/>
        <a:ln w="12666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94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7"/>
  <c:chart>
    <c:plotArea>
      <c:layout/>
      <c:area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&lt; 5 weeks</c:v>
                </c:pt>
              </c:strCache>
            </c:strRef>
          </c:tx>
          <c:spPr>
            <a:solidFill>
              <a:srgbClr val="800000"/>
            </a:solidFill>
            <a:ln>
              <a:noFill/>
            </a:ln>
          </c:spPr>
          <c:cat>
            <c:numRef>
              <c:f>Sheet1!$A$2:$A$43</c:f>
              <c:numCache>
                <c:formatCode>mmm\-yy</c:formatCode>
                <c:ptCount val="42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</c:numCache>
            </c:numRef>
          </c:cat>
          <c:val>
            <c:numRef>
              <c:f>Sheet1!$B$2:$B$43</c:f>
              <c:numCache>
                <c:formatCode>#0</c:formatCode>
                <c:ptCount val="42"/>
                <c:pt idx="0">
                  <c:v>2602</c:v>
                </c:pt>
                <c:pt idx="1">
                  <c:v>2564</c:v>
                </c:pt>
                <c:pt idx="2">
                  <c:v>2282</c:v>
                </c:pt>
                <c:pt idx="3">
                  <c:v>2442</c:v>
                </c:pt>
                <c:pt idx="4">
                  <c:v>2455</c:v>
                </c:pt>
                <c:pt idx="5">
                  <c:v>2543</c:v>
                </c:pt>
                <c:pt idx="6">
                  <c:v>2507</c:v>
                </c:pt>
                <c:pt idx="7">
                  <c:v>2620</c:v>
                </c:pt>
                <c:pt idx="8">
                  <c:v>2593</c:v>
                </c:pt>
                <c:pt idx="9">
                  <c:v>2509</c:v>
                </c:pt>
                <c:pt idx="10">
                  <c:v>2641</c:v>
                </c:pt>
                <c:pt idx="11">
                  <c:v>2733</c:v>
                </c:pt>
                <c:pt idx="12">
                  <c:v>2619</c:v>
                </c:pt>
                <c:pt idx="13">
                  <c:v>2623</c:v>
                </c:pt>
                <c:pt idx="14">
                  <c:v>2759</c:v>
                </c:pt>
                <c:pt idx="15">
                  <c:v>2468</c:v>
                </c:pt>
                <c:pt idx="16">
                  <c:v>3259</c:v>
                </c:pt>
                <c:pt idx="17">
                  <c:v>2751</c:v>
                </c:pt>
                <c:pt idx="18">
                  <c:v>2872</c:v>
                </c:pt>
                <c:pt idx="19">
                  <c:v>3291</c:v>
                </c:pt>
                <c:pt idx="20">
                  <c:v>2916</c:v>
                </c:pt>
                <c:pt idx="21">
                  <c:v>3098</c:v>
                </c:pt>
                <c:pt idx="22">
                  <c:v>3312</c:v>
                </c:pt>
                <c:pt idx="23">
                  <c:v>3294</c:v>
                </c:pt>
                <c:pt idx="24">
                  <c:v>3633</c:v>
                </c:pt>
                <c:pt idx="25">
                  <c:v>3364</c:v>
                </c:pt>
                <c:pt idx="26">
                  <c:v>3314</c:v>
                </c:pt>
                <c:pt idx="27">
                  <c:v>3284</c:v>
                </c:pt>
                <c:pt idx="28">
                  <c:v>3219</c:v>
                </c:pt>
                <c:pt idx="29">
                  <c:v>3152</c:v>
                </c:pt>
                <c:pt idx="30">
                  <c:v>3181</c:v>
                </c:pt>
                <c:pt idx="31">
                  <c:v>2992</c:v>
                </c:pt>
                <c:pt idx="32">
                  <c:v>2938</c:v>
                </c:pt>
                <c:pt idx="33">
                  <c:v>3131</c:v>
                </c:pt>
                <c:pt idx="34">
                  <c:v>2774</c:v>
                </c:pt>
                <c:pt idx="35">
                  <c:v>2929</c:v>
                </c:pt>
                <c:pt idx="36">
                  <c:v>3008</c:v>
                </c:pt>
                <c:pt idx="37">
                  <c:v>2748</c:v>
                </c:pt>
                <c:pt idx="38">
                  <c:v>2646</c:v>
                </c:pt>
                <c:pt idx="39">
                  <c:v>2682</c:v>
                </c:pt>
                <c:pt idx="40">
                  <c:v>2752</c:v>
                </c:pt>
                <c:pt idx="41">
                  <c:v>2769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5-14 weeks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</c:spPr>
          <c:cat>
            <c:numRef>
              <c:f>Sheet1!$A$2:$A$43</c:f>
              <c:numCache>
                <c:formatCode>mmm\-yy</c:formatCode>
                <c:ptCount val="42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</c:numCache>
            </c:numRef>
          </c:cat>
          <c:val>
            <c:numRef>
              <c:f>Sheet1!$C$2:$C$43</c:f>
              <c:numCache>
                <c:formatCode>#0</c:formatCode>
                <c:ptCount val="42"/>
                <c:pt idx="0">
                  <c:v>2270</c:v>
                </c:pt>
                <c:pt idx="1">
                  <c:v>2169</c:v>
                </c:pt>
                <c:pt idx="2">
                  <c:v>2109</c:v>
                </c:pt>
                <c:pt idx="3">
                  <c:v>2149</c:v>
                </c:pt>
                <c:pt idx="4">
                  <c:v>2151</c:v>
                </c:pt>
                <c:pt idx="5">
                  <c:v>2116</c:v>
                </c:pt>
                <c:pt idx="6">
                  <c:v>2195</c:v>
                </c:pt>
                <c:pt idx="7">
                  <c:v>2215</c:v>
                </c:pt>
                <c:pt idx="8">
                  <c:v>2309</c:v>
                </c:pt>
                <c:pt idx="9">
                  <c:v>2525</c:v>
                </c:pt>
                <c:pt idx="10">
                  <c:v>2262</c:v>
                </c:pt>
                <c:pt idx="11">
                  <c:v>2392</c:v>
                </c:pt>
                <c:pt idx="12">
                  <c:v>2399</c:v>
                </c:pt>
                <c:pt idx="13">
                  <c:v>2378</c:v>
                </c:pt>
                <c:pt idx="14">
                  <c:v>2494</c:v>
                </c:pt>
                <c:pt idx="15">
                  <c:v>2504</c:v>
                </c:pt>
                <c:pt idx="16">
                  <c:v>2416</c:v>
                </c:pt>
                <c:pt idx="17">
                  <c:v>2980</c:v>
                </c:pt>
                <c:pt idx="18">
                  <c:v>2834</c:v>
                </c:pt>
                <c:pt idx="19">
                  <c:v>2848</c:v>
                </c:pt>
                <c:pt idx="20">
                  <c:v>3073</c:v>
                </c:pt>
                <c:pt idx="21">
                  <c:v>3115</c:v>
                </c:pt>
                <c:pt idx="22">
                  <c:v>3307</c:v>
                </c:pt>
                <c:pt idx="23">
                  <c:v>3535</c:v>
                </c:pt>
                <c:pt idx="24">
                  <c:v>3622</c:v>
                </c:pt>
                <c:pt idx="25">
                  <c:v>3961</c:v>
                </c:pt>
                <c:pt idx="26">
                  <c:v>4032</c:v>
                </c:pt>
                <c:pt idx="27">
                  <c:v>3962</c:v>
                </c:pt>
                <c:pt idx="28">
                  <c:v>4300</c:v>
                </c:pt>
                <c:pt idx="29">
                  <c:v>3994</c:v>
                </c:pt>
                <c:pt idx="30">
                  <c:v>3539</c:v>
                </c:pt>
                <c:pt idx="31">
                  <c:v>4093</c:v>
                </c:pt>
                <c:pt idx="32">
                  <c:v>3838</c:v>
                </c:pt>
                <c:pt idx="33">
                  <c:v>3671</c:v>
                </c:pt>
                <c:pt idx="34">
                  <c:v>3517</c:v>
                </c:pt>
                <c:pt idx="35">
                  <c:v>3486</c:v>
                </c:pt>
                <c:pt idx="36">
                  <c:v>3362</c:v>
                </c:pt>
                <c:pt idx="37">
                  <c:v>3412</c:v>
                </c:pt>
                <c:pt idx="38">
                  <c:v>3228</c:v>
                </c:pt>
                <c:pt idx="39">
                  <c:v>2991</c:v>
                </c:pt>
                <c:pt idx="40">
                  <c:v>3019</c:v>
                </c:pt>
                <c:pt idx="41">
                  <c:v>3121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14-27 weeks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Sheet1!$A$2:$A$43</c:f>
              <c:numCache>
                <c:formatCode>mmm\-yy</c:formatCode>
                <c:ptCount val="42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</c:numCache>
            </c:numRef>
          </c:cat>
          <c:val>
            <c:numRef>
              <c:f>Sheet1!$D$2:$D$43</c:f>
              <c:numCache>
                <c:formatCode>General</c:formatCode>
                <c:ptCount val="42"/>
                <c:pt idx="0">
                  <c:v>1016</c:v>
                </c:pt>
                <c:pt idx="1">
                  <c:v>961</c:v>
                </c:pt>
                <c:pt idx="2">
                  <c:v>1004</c:v>
                </c:pt>
                <c:pt idx="3">
                  <c:v>1069</c:v>
                </c:pt>
                <c:pt idx="4">
                  <c:v>1088</c:v>
                </c:pt>
                <c:pt idx="5">
                  <c:v>1120</c:v>
                </c:pt>
                <c:pt idx="6">
                  <c:v>1061</c:v>
                </c:pt>
                <c:pt idx="7">
                  <c:v>1093</c:v>
                </c:pt>
                <c:pt idx="8">
                  <c:v>1094</c:v>
                </c:pt>
                <c:pt idx="9">
                  <c:v>1029</c:v>
                </c:pt>
                <c:pt idx="10">
                  <c:v>1016</c:v>
                </c:pt>
                <c:pt idx="11">
                  <c:v>1194</c:v>
                </c:pt>
                <c:pt idx="12">
                  <c:v>1158</c:v>
                </c:pt>
                <c:pt idx="13">
                  <c:v>1106</c:v>
                </c:pt>
                <c:pt idx="14">
                  <c:v>1156</c:v>
                </c:pt>
                <c:pt idx="15">
                  <c:v>1294</c:v>
                </c:pt>
                <c:pt idx="16">
                  <c:v>1194</c:v>
                </c:pt>
                <c:pt idx="17">
                  <c:v>1308</c:v>
                </c:pt>
                <c:pt idx="18">
                  <c:v>1428</c:v>
                </c:pt>
                <c:pt idx="19">
                  <c:v>1570</c:v>
                </c:pt>
                <c:pt idx="20">
                  <c:v>1613</c:v>
                </c:pt>
                <c:pt idx="21">
                  <c:v>1770</c:v>
                </c:pt>
                <c:pt idx="22">
                  <c:v>1776</c:v>
                </c:pt>
                <c:pt idx="23">
                  <c:v>1987</c:v>
                </c:pt>
                <c:pt idx="24">
                  <c:v>2073</c:v>
                </c:pt>
                <c:pt idx="25">
                  <c:v>2405</c:v>
                </c:pt>
                <c:pt idx="26">
                  <c:v>2574</c:v>
                </c:pt>
                <c:pt idx="27">
                  <c:v>2571</c:v>
                </c:pt>
                <c:pt idx="28">
                  <c:v>2983</c:v>
                </c:pt>
                <c:pt idx="29">
                  <c:v>3404</c:v>
                </c:pt>
                <c:pt idx="30">
                  <c:v>2847</c:v>
                </c:pt>
                <c:pt idx="31">
                  <c:v>2825</c:v>
                </c:pt>
                <c:pt idx="32">
                  <c:v>2958</c:v>
                </c:pt>
                <c:pt idx="33">
                  <c:v>3184</c:v>
                </c:pt>
                <c:pt idx="34">
                  <c:v>3075</c:v>
                </c:pt>
                <c:pt idx="35">
                  <c:v>2839</c:v>
                </c:pt>
                <c:pt idx="36">
                  <c:v>2632</c:v>
                </c:pt>
                <c:pt idx="37">
                  <c:v>2696</c:v>
                </c:pt>
                <c:pt idx="38">
                  <c:v>2436</c:v>
                </c:pt>
                <c:pt idx="39">
                  <c:v>2253</c:v>
                </c:pt>
                <c:pt idx="40">
                  <c:v>2161</c:v>
                </c:pt>
                <c:pt idx="41">
                  <c:v>2208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&gt; 27 weeks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Sheet1!$A$2:$A$43</c:f>
              <c:numCache>
                <c:formatCode>mmm\-yy</c:formatCode>
                <c:ptCount val="42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</c:numCache>
            </c:numRef>
          </c:cat>
          <c:val>
            <c:numRef>
              <c:f>Sheet1!$E$2:$E$43</c:f>
              <c:numCache>
                <c:formatCode>#0</c:formatCode>
                <c:ptCount val="42"/>
                <c:pt idx="0">
                  <c:v>1139</c:v>
                </c:pt>
                <c:pt idx="1">
                  <c:v>1237</c:v>
                </c:pt>
                <c:pt idx="2">
                  <c:v>1242</c:v>
                </c:pt>
                <c:pt idx="3">
                  <c:v>1206</c:v>
                </c:pt>
                <c:pt idx="4">
                  <c:v>1138</c:v>
                </c:pt>
                <c:pt idx="5">
                  <c:v>1155</c:v>
                </c:pt>
                <c:pt idx="6">
                  <c:v>1298</c:v>
                </c:pt>
                <c:pt idx="7">
                  <c:v>1243</c:v>
                </c:pt>
                <c:pt idx="8">
                  <c:v>1262</c:v>
                </c:pt>
                <c:pt idx="9">
                  <c:v>1295</c:v>
                </c:pt>
                <c:pt idx="10">
                  <c:v>1374</c:v>
                </c:pt>
                <c:pt idx="11">
                  <c:v>1325</c:v>
                </c:pt>
                <c:pt idx="12">
                  <c:v>1382</c:v>
                </c:pt>
                <c:pt idx="13">
                  <c:v>1313</c:v>
                </c:pt>
                <c:pt idx="14">
                  <c:v>1316</c:v>
                </c:pt>
                <c:pt idx="15">
                  <c:v>1374</c:v>
                </c:pt>
                <c:pt idx="16">
                  <c:v>1579</c:v>
                </c:pt>
                <c:pt idx="17">
                  <c:v>1603</c:v>
                </c:pt>
                <c:pt idx="18">
                  <c:v>1679</c:v>
                </c:pt>
                <c:pt idx="19">
                  <c:v>1860</c:v>
                </c:pt>
                <c:pt idx="20">
                  <c:v>2014</c:v>
                </c:pt>
                <c:pt idx="21">
                  <c:v>2270</c:v>
                </c:pt>
                <c:pt idx="22">
                  <c:v>2214</c:v>
                </c:pt>
                <c:pt idx="23">
                  <c:v>2612</c:v>
                </c:pt>
                <c:pt idx="24">
                  <c:v>2689</c:v>
                </c:pt>
                <c:pt idx="25">
                  <c:v>2964</c:v>
                </c:pt>
                <c:pt idx="26">
                  <c:v>3241</c:v>
                </c:pt>
                <c:pt idx="27">
                  <c:v>3725</c:v>
                </c:pt>
                <c:pt idx="28">
                  <c:v>4030</c:v>
                </c:pt>
                <c:pt idx="29">
                  <c:v>4440</c:v>
                </c:pt>
                <c:pt idx="30">
                  <c:v>4972</c:v>
                </c:pt>
                <c:pt idx="31">
                  <c:v>5024</c:v>
                </c:pt>
                <c:pt idx="32">
                  <c:v>5447</c:v>
                </c:pt>
                <c:pt idx="33">
                  <c:v>5620</c:v>
                </c:pt>
                <c:pt idx="34">
                  <c:v>5901</c:v>
                </c:pt>
                <c:pt idx="35">
                  <c:v>6130</c:v>
                </c:pt>
                <c:pt idx="36">
                  <c:v>6313</c:v>
                </c:pt>
                <c:pt idx="37">
                  <c:v>6133</c:v>
                </c:pt>
                <c:pt idx="38">
                  <c:v>6547</c:v>
                </c:pt>
                <c:pt idx="39">
                  <c:v>6716</c:v>
                </c:pt>
                <c:pt idx="40">
                  <c:v>6763</c:v>
                </c:pt>
                <c:pt idx="41">
                  <c:v>6751</c:v>
                </c:pt>
              </c:numCache>
            </c:numRef>
          </c:val>
        </c:ser>
        <c:axId val="95736960"/>
        <c:axId val="95738496"/>
      </c:areaChart>
      <c:dateAx>
        <c:axId val="95736960"/>
        <c:scaling>
          <c:orientation val="minMax"/>
        </c:scaling>
        <c:axPos val="b"/>
        <c:numFmt formatCode="mmm\-yy" sourceLinked="0"/>
        <c:tickLblPos val="nextTo"/>
        <c:txPr>
          <a:bodyPr/>
          <a:lstStyle/>
          <a:p>
            <a:pPr>
              <a:defRPr sz="1600" b="1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95738496"/>
        <c:crosses val="autoZero"/>
        <c:auto val="1"/>
        <c:lblOffset val="100"/>
      </c:dateAx>
      <c:valAx>
        <c:axId val="95738496"/>
        <c:scaling>
          <c:orientation val="minMax"/>
        </c:scaling>
        <c:axPos val="l"/>
        <c:majorGridlines/>
        <c:numFmt formatCode="#0" sourceLinked="1"/>
        <c:tickLblPos val="nextTo"/>
        <c:txPr>
          <a:bodyPr/>
          <a:lstStyle/>
          <a:p>
            <a:pPr>
              <a:defRPr b="1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95736960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Sheet1!$A$2:$A$763</c:f>
              <c:numCache>
                <c:formatCode>General</c:formatCode>
                <c:ptCount val="762"/>
                <c:pt idx="36">
                  <c:v>1950</c:v>
                </c:pt>
                <c:pt idx="156">
                  <c:v>1960</c:v>
                </c:pt>
                <c:pt idx="276">
                  <c:v>1970</c:v>
                </c:pt>
                <c:pt idx="396">
                  <c:v>1980</c:v>
                </c:pt>
                <c:pt idx="516">
                  <c:v>1990</c:v>
                </c:pt>
                <c:pt idx="636">
                  <c:v>2000</c:v>
                </c:pt>
                <c:pt idx="756">
                  <c:v>2010</c:v>
                </c:pt>
              </c:numCache>
            </c:numRef>
          </c:cat>
          <c:val>
            <c:numRef>
              <c:f>Sheet1!$B$2:$B$763</c:f>
              <c:numCache>
                <c:formatCode>0.0</c:formatCode>
                <c:ptCount val="762"/>
                <c:pt idx="0">
                  <c:v>11.3</c:v>
                </c:pt>
                <c:pt idx="1">
                  <c:v>11.5</c:v>
                </c:pt>
                <c:pt idx="2">
                  <c:v>11.8</c:v>
                </c:pt>
                <c:pt idx="3">
                  <c:v>12</c:v>
                </c:pt>
                <c:pt idx="4">
                  <c:v>12.3</c:v>
                </c:pt>
                <c:pt idx="5">
                  <c:v>12.5</c:v>
                </c:pt>
                <c:pt idx="6">
                  <c:v>12.8</c:v>
                </c:pt>
                <c:pt idx="7">
                  <c:v>13.1</c:v>
                </c:pt>
                <c:pt idx="8">
                  <c:v>13.4</c:v>
                </c:pt>
                <c:pt idx="9">
                  <c:v>13.6</c:v>
                </c:pt>
                <c:pt idx="10">
                  <c:v>13.9</c:v>
                </c:pt>
                <c:pt idx="11">
                  <c:v>14.2</c:v>
                </c:pt>
                <c:pt idx="12">
                  <c:v>14.4</c:v>
                </c:pt>
                <c:pt idx="13">
                  <c:v>14.6</c:v>
                </c:pt>
                <c:pt idx="14">
                  <c:v>14.7</c:v>
                </c:pt>
                <c:pt idx="15">
                  <c:v>14.9</c:v>
                </c:pt>
                <c:pt idx="16">
                  <c:v>15.1</c:v>
                </c:pt>
                <c:pt idx="17">
                  <c:v>15.2</c:v>
                </c:pt>
                <c:pt idx="18">
                  <c:v>15.3</c:v>
                </c:pt>
                <c:pt idx="19">
                  <c:v>15.2</c:v>
                </c:pt>
                <c:pt idx="20">
                  <c:v>15.1</c:v>
                </c:pt>
                <c:pt idx="21">
                  <c:v>15.1</c:v>
                </c:pt>
                <c:pt idx="22">
                  <c:v>15</c:v>
                </c:pt>
                <c:pt idx="23">
                  <c:v>15</c:v>
                </c:pt>
                <c:pt idx="24">
                  <c:v>14.9</c:v>
                </c:pt>
                <c:pt idx="25">
                  <c:v>14.8</c:v>
                </c:pt>
                <c:pt idx="26">
                  <c:v>14.7</c:v>
                </c:pt>
                <c:pt idx="27">
                  <c:v>14.5</c:v>
                </c:pt>
                <c:pt idx="28">
                  <c:v>14.3</c:v>
                </c:pt>
                <c:pt idx="29">
                  <c:v>14.1</c:v>
                </c:pt>
                <c:pt idx="30">
                  <c:v>14</c:v>
                </c:pt>
                <c:pt idx="31">
                  <c:v>13.9</c:v>
                </c:pt>
                <c:pt idx="32">
                  <c:v>13.8</c:v>
                </c:pt>
                <c:pt idx="33">
                  <c:v>13.7</c:v>
                </c:pt>
                <c:pt idx="34">
                  <c:v>13.7</c:v>
                </c:pt>
                <c:pt idx="35">
                  <c:v>13.6</c:v>
                </c:pt>
                <c:pt idx="36">
                  <c:v>13.6</c:v>
                </c:pt>
                <c:pt idx="37">
                  <c:v>13.8</c:v>
                </c:pt>
                <c:pt idx="38">
                  <c:v>14</c:v>
                </c:pt>
                <c:pt idx="39">
                  <c:v>14.1</c:v>
                </c:pt>
                <c:pt idx="40">
                  <c:v>14.3</c:v>
                </c:pt>
                <c:pt idx="41">
                  <c:v>14.4</c:v>
                </c:pt>
                <c:pt idx="42">
                  <c:v>14.8</c:v>
                </c:pt>
                <c:pt idx="43">
                  <c:v>15.3</c:v>
                </c:pt>
                <c:pt idx="44">
                  <c:v>15.8</c:v>
                </c:pt>
                <c:pt idx="45">
                  <c:v>16.3</c:v>
                </c:pt>
                <c:pt idx="46">
                  <c:v>16.8</c:v>
                </c:pt>
                <c:pt idx="47">
                  <c:v>17.3</c:v>
                </c:pt>
                <c:pt idx="48">
                  <c:v>17.8</c:v>
                </c:pt>
                <c:pt idx="49">
                  <c:v>18.2</c:v>
                </c:pt>
                <c:pt idx="50">
                  <c:v>18.600000000000001</c:v>
                </c:pt>
                <c:pt idx="51">
                  <c:v>19.100000000000001</c:v>
                </c:pt>
                <c:pt idx="52">
                  <c:v>19.600000000000001</c:v>
                </c:pt>
                <c:pt idx="53">
                  <c:v>20</c:v>
                </c:pt>
                <c:pt idx="54">
                  <c:v>20.3</c:v>
                </c:pt>
                <c:pt idx="55">
                  <c:v>20.399999999999999</c:v>
                </c:pt>
                <c:pt idx="56">
                  <c:v>20.5</c:v>
                </c:pt>
                <c:pt idx="57">
                  <c:v>20.6</c:v>
                </c:pt>
                <c:pt idx="58">
                  <c:v>20.7</c:v>
                </c:pt>
                <c:pt idx="59">
                  <c:v>21</c:v>
                </c:pt>
                <c:pt idx="60">
                  <c:v>22.1</c:v>
                </c:pt>
                <c:pt idx="61">
                  <c:v>22.4</c:v>
                </c:pt>
                <c:pt idx="62">
                  <c:v>22.4</c:v>
                </c:pt>
                <c:pt idx="63">
                  <c:v>22.1</c:v>
                </c:pt>
                <c:pt idx="64">
                  <c:v>21.9</c:v>
                </c:pt>
                <c:pt idx="65">
                  <c:v>22.1</c:v>
                </c:pt>
                <c:pt idx="66">
                  <c:v>22.1</c:v>
                </c:pt>
                <c:pt idx="67">
                  <c:v>22.4</c:v>
                </c:pt>
                <c:pt idx="68">
                  <c:v>22.7</c:v>
                </c:pt>
                <c:pt idx="69">
                  <c:v>23.1</c:v>
                </c:pt>
                <c:pt idx="70">
                  <c:v>23.4</c:v>
                </c:pt>
                <c:pt idx="71">
                  <c:v>23.2</c:v>
                </c:pt>
                <c:pt idx="72">
                  <c:v>23.5</c:v>
                </c:pt>
                <c:pt idx="73">
                  <c:v>23.6</c:v>
                </c:pt>
                <c:pt idx="74">
                  <c:v>23.7</c:v>
                </c:pt>
                <c:pt idx="75">
                  <c:v>23.8</c:v>
                </c:pt>
                <c:pt idx="76">
                  <c:v>23.9</c:v>
                </c:pt>
                <c:pt idx="77">
                  <c:v>23.8</c:v>
                </c:pt>
                <c:pt idx="78">
                  <c:v>23.8</c:v>
                </c:pt>
                <c:pt idx="79">
                  <c:v>24</c:v>
                </c:pt>
                <c:pt idx="80">
                  <c:v>24</c:v>
                </c:pt>
                <c:pt idx="81">
                  <c:v>24</c:v>
                </c:pt>
                <c:pt idx="82">
                  <c:v>23.9</c:v>
                </c:pt>
                <c:pt idx="83">
                  <c:v>23.2</c:v>
                </c:pt>
                <c:pt idx="84">
                  <c:v>23</c:v>
                </c:pt>
                <c:pt idx="85">
                  <c:v>23</c:v>
                </c:pt>
                <c:pt idx="86">
                  <c:v>22.9</c:v>
                </c:pt>
                <c:pt idx="87">
                  <c:v>22.8</c:v>
                </c:pt>
                <c:pt idx="88">
                  <c:v>22.7</c:v>
                </c:pt>
                <c:pt idx="89">
                  <c:v>22.5</c:v>
                </c:pt>
                <c:pt idx="90">
                  <c:v>22.4</c:v>
                </c:pt>
                <c:pt idx="91">
                  <c:v>22.4</c:v>
                </c:pt>
                <c:pt idx="92">
                  <c:v>22.5</c:v>
                </c:pt>
                <c:pt idx="93">
                  <c:v>22.6</c:v>
                </c:pt>
                <c:pt idx="94">
                  <c:v>22.7</c:v>
                </c:pt>
                <c:pt idx="95">
                  <c:v>22.5</c:v>
                </c:pt>
                <c:pt idx="96">
                  <c:v>22.8</c:v>
                </c:pt>
                <c:pt idx="97">
                  <c:v>23</c:v>
                </c:pt>
                <c:pt idx="98">
                  <c:v>23.2</c:v>
                </c:pt>
                <c:pt idx="99">
                  <c:v>23.4</c:v>
                </c:pt>
                <c:pt idx="100">
                  <c:v>23.7</c:v>
                </c:pt>
                <c:pt idx="101">
                  <c:v>24.1</c:v>
                </c:pt>
                <c:pt idx="102">
                  <c:v>24.5</c:v>
                </c:pt>
                <c:pt idx="103">
                  <c:v>25</c:v>
                </c:pt>
                <c:pt idx="104">
                  <c:v>25.4</c:v>
                </c:pt>
                <c:pt idx="105">
                  <c:v>25.8</c:v>
                </c:pt>
                <c:pt idx="106">
                  <c:v>26.4</c:v>
                </c:pt>
                <c:pt idx="107">
                  <c:v>26.7</c:v>
                </c:pt>
                <c:pt idx="108">
                  <c:v>27.2</c:v>
                </c:pt>
                <c:pt idx="109">
                  <c:v>27.7</c:v>
                </c:pt>
                <c:pt idx="110">
                  <c:v>28.5</c:v>
                </c:pt>
                <c:pt idx="111">
                  <c:v>29.3</c:v>
                </c:pt>
                <c:pt idx="112">
                  <c:v>29.6</c:v>
                </c:pt>
                <c:pt idx="113">
                  <c:v>30.3</c:v>
                </c:pt>
                <c:pt idx="114">
                  <c:v>30.7</c:v>
                </c:pt>
                <c:pt idx="115">
                  <c:v>31.1</c:v>
                </c:pt>
                <c:pt idx="116">
                  <c:v>31.4</c:v>
                </c:pt>
                <c:pt idx="117">
                  <c:v>31.9</c:v>
                </c:pt>
                <c:pt idx="118">
                  <c:v>32.300000000000004</c:v>
                </c:pt>
                <c:pt idx="119">
                  <c:v>32.5</c:v>
                </c:pt>
                <c:pt idx="120">
                  <c:v>32.700000000000003</c:v>
                </c:pt>
                <c:pt idx="121">
                  <c:v>32.700000000000003</c:v>
                </c:pt>
                <c:pt idx="122">
                  <c:v>33</c:v>
                </c:pt>
                <c:pt idx="123">
                  <c:v>33.4</c:v>
                </c:pt>
                <c:pt idx="124">
                  <c:v>33.6</c:v>
                </c:pt>
                <c:pt idx="125">
                  <c:v>34.1</c:v>
                </c:pt>
                <c:pt idx="126">
                  <c:v>34.4</c:v>
                </c:pt>
                <c:pt idx="127">
                  <c:v>34.6</c:v>
                </c:pt>
                <c:pt idx="128">
                  <c:v>34.5</c:v>
                </c:pt>
                <c:pt idx="129">
                  <c:v>34.4</c:v>
                </c:pt>
                <c:pt idx="130">
                  <c:v>34.300000000000004</c:v>
                </c:pt>
                <c:pt idx="131">
                  <c:v>33.9</c:v>
                </c:pt>
                <c:pt idx="132">
                  <c:v>34.700000000000003</c:v>
                </c:pt>
                <c:pt idx="133">
                  <c:v>34.9</c:v>
                </c:pt>
                <c:pt idx="134">
                  <c:v>34.800000000000004</c:v>
                </c:pt>
                <c:pt idx="135">
                  <c:v>34.6</c:v>
                </c:pt>
                <c:pt idx="136">
                  <c:v>34.4</c:v>
                </c:pt>
                <c:pt idx="137">
                  <c:v>34.300000000000004</c:v>
                </c:pt>
                <c:pt idx="138">
                  <c:v>34.200000000000003</c:v>
                </c:pt>
                <c:pt idx="139">
                  <c:v>34.4</c:v>
                </c:pt>
                <c:pt idx="140">
                  <c:v>34.5</c:v>
                </c:pt>
                <c:pt idx="141">
                  <c:v>34.800000000000004</c:v>
                </c:pt>
                <c:pt idx="142">
                  <c:v>34.9</c:v>
                </c:pt>
                <c:pt idx="143">
                  <c:v>34.9</c:v>
                </c:pt>
                <c:pt idx="144">
                  <c:v>35.200000000000003</c:v>
                </c:pt>
                <c:pt idx="145">
                  <c:v>35.200000000000003</c:v>
                </c:pt>
                <c:pt idx="146">
                  <c:v>35.1</c:v>
                </c:pt>
                <c:pt idx="147">
                  <c:v>35.6</c:v>
                </c:pt>
                <c:pt idx="148">
                  <c:v>36.300000000000004</c:v>
                </c:pt>
                <c:pt idx="149">
                  <c:v>37.1</c:v>
                </c:pt>
                <c:pt idx="150">
                  <c:v>37.700000000000003</c:v>
                </c:pt>
                <c:pt idx="151">
                  <c:v>38.1</c:v>
                </c:pt>
                <c:pt idx="152">
                  <c:v>38.300000000000004</c:v>
                </c:pt>
                <c:pt idx="153">
                  <c:v>38.4</c:v>
                </c:pt>
                <c:pt idx="154">
                  <c:v>38.700000000000003</c:v>
                </c:pt>
                <c:pt idx="155">
                  <c:v>39.300000000000004</c:v>
                </c:pt>
                <c:pt idx="156">
                  <c:v>39.6</c:v>
                </c:pt>
                <c:pt idx="157">
                  <c:v>39.800000000000004</c:v>
                </c:pt>
                <c:pt idx="158">
                  <c:v>40</c:v>
                </c:pt>
                <c:pt idx="159">
                  <c:v>40.5</c:v>
                </c:pt>
                <c:pt idx="160">
                  <c:v>40.9</c:v>
                </c:pt>
                <c:pt idx="161">
                  <c:v>41.4</c:v>
                </c:pt>
                <c:pt idx="162">
                  <c:v>41.4</c:v>
                </c:pt>
                <c:pt idx="163">
                  <c:v>41.3</c:v>
                </c:pt>
                <c:pt idx="164">
                  <c:v>41.4</c:v>
                </c:pt>
                <c:pt idx="165">
                  <c:v>41.5</c:v>
                </c:pt>
                <c:pt idx="166">
                  <c:v>41.7</c:v>
                </c:pt>
                <c:pt idx="167">
                  <c:v>42.1</c:v>
                </c:pt>
                <c:pt idx="168">
                  <c:v>42</c:v>
                </c:pt>
                <c:pt idx="169">
                  <c:v>42</c:v>
                </c:pt>
                <c:pt idx="170">
                  <c:v>42.1</c:v>
                </c:pt>
                <c:pt idx="171">
                  <c:v>42.2</c:v>
                </c:pt>
                <c:pt idx="172">
                  <c:v>42.1</c:v>
                </c:pt>
                <c:pt idx="173">
                  <c:v>42.5</c:v>
                </c:pt>
                <c:pt idx="174">
                  <c:v>42.6</c:v>
                </c:pt>
                <c:pt idx="175">
                  <c:v>42.7</c:v>
                </c:pt>
                <c:pt idx="176">
                  <c:v>42.8</c:v>
                </c:pt>
                <c:pt idx="177">
                  <c:v>43</c:v>
                </c:pt>
                <c:pt idx="178">
                  <c:v>43.1</c:v>
                </c:pt>
                <c:pt idx="179">
                  <c:v>43.8</c:v>
                </c:pt>
                <c:pt idx="180">
                  <c:v>44</c:v>
                </c:pt>
                <c:pt idx="181">
                  <c:v>43.9</c:v>
                </c:pt>
                <c:pt idx="182">
                  <c:v>44.1</c:v>
                </c:pt>
                <c:pt idx="183">
                  <c:v>44.5</c:v>
                </c:pt>
                <c:pt idx="184">
                  <c:v>44.8</c:v>
                </c:pt>
                <c:pt idx="185">
                  <c:v>45.5</c:v>
                </c:pt>
                <c:pt idx="186">
                  <c:v>45.7</c:v>
                </c:pt>
                <c:pt idx="187">
                  <c:v>45.9</c:v>
                </c:pt>
                <c:pt idx="188">
                  <c:v>46.4</c:v>
                </c:pt>
                <c:pt idx="189">
                  <c:v>46.8</c:v>
                </c:pt>
                <c:pt idx="190">
                  <c:v>47.2</c:v>
                </c:pt>
                <c:pt idx="191">
                  <c:v>47.4</c:v>
                </c:pt>
                <c:pt idx="192">
                  <c:v>47.7</c:v>
                </c:pt>
                <c:pt idx="193">
                  <c:v>47.8</c:v>
                </c:pt>
                <c:pt idx="194">
                  <c:v>48</c:v>
                </c:pt>
                <c:pt idx="195">
                  <c:v>48.4</c:v>
                </c:pt>
                <c:pt idx="196">
                  <c:v>48.6</c:v>
                </c:pt>
                <c:pt idx="197">
                  <c:v>49.2</c:v>
                </c:pt>
                <c:pt idx="198">
                  <c:v>49.5</c:v>
                </c:pt>
                <c:pt idx="199">
                  <c:v>49.5</c:v>
                </c:pt>
                <c:pt idx="200">
                  <c:v>49.8</c:v>
                </c:pt>
                <c:pt idx="201">
                  <c:v>50.4</c:v>
                </c:pt>
                <c:pt idx="202">
                  <c:v>51.2</c:v>
                </c:pt>
                <c:pt idx="203">
                  <c:v>52.2</c:v>
                </c:pt>
                <c:pt idx="204">
                  <c:v>52.4</c:v>
                </c:pt>
                <c:pt idx="205">
                  <c:v>52.5</c:v>
                </c:pt>
                <c:pt idx="206">
                  <c:v>52.7</c:v>
                </c:pt>
                <c:pt idx="207">
                  <c:v>53.2</c:v>
                </c:pt>
                <c:pt idx="208">
                  <c:v>53.7</c:v>
                </c:pt>
                <c:pt idx="209">
                  <c:v>54.3</c:v>
                </c:pt>
                <c:pt idx="210">
                  <c:v>54.7</c:v>
                </c:pt>
                <c:pt idx="211">
                  <c:v>55.1</c:v>
                </c:pt>
                <c:pt idx="212">
                  <c:v>55.8</c:v>
                </c:pt>
                <c:pt idx="213">
                  <c:v>56.3</c:v>
                </c:pt>
                <c:pt idx="214">
                  <c:v>56.9</c:v>
                </c:pt>
                <c:pt idx="215">
                  <c:v>58.3</c:v>
                </c:pt>
                <c:pt idx="216">
                  <c:v>59.2</c:v>
                </c:pt>
                <c:pt idx="217">
                  <c:v>60.1</c:v>
                </c:pt>
                <c:pt idx="218">
                  <c:v>61.1</c:v>
                </c:pt>
                <c:pt idx="219">
                  <c:v>62.1</c:v>
                </c:pt>
                <c:pt idx="220">
                  <c:v>62.9</c:v>
                </c:pt>
                <c:pt idx="221">
                  <c:v>64.2</c:v>
                </c:pt>
                <c:pt idx="222">
                  <c:v>64.900000000000006</c:v>
                </c:pt>
                <c:pt idx="223">
                  <c:v>65.5</c:v>
                </c:pt>
                <c:pt idx="224">
                  <c:v>66.400000000000006</c:v>
                </c:pt>
                <c:pt idx="225">
                  <c:v>67.099999999999994</c:v>
                </c:pt>
                <c:pt idx="226">
                  <c:v>67.8</c:v>
                </c:pt>
                <c:pt idx="227">
                  <c:v>69.2</c:v>
                </c:pt>
                <c:pt idx="228">
                  <c:v>70</c:v>
                </c:pt>
                <c:pt idx="229">
                  <c:v>70.7</c:v>
                </c:pt>
                <c:pt idx="230">
                  <c:v>71.5</c:v>
                </c:pt>
                <c:pt idx="231">
                  <c:v>72.400000000000006</c:v>
                </c:pt>
                <c:pt idx="232">
                  <c:v>73.3</c:v>
                </c:pt>
                <c:pt idx="233">
                  <c:v>75.400000000000006</c:v>
                </c:pt>
                <c:pt idx="234">
                  <c:v>76.8</c:v>
                </c:pt>
                <c:pt idx="235">
                  <c:v>77</c:v>
                </c:pt>
                <c:pt idx="236">
                  <c:v>77.5</c:v>
                </c:pt>
                <c:pt idx="237">
                  <c:v>78</c:v>
                </c:pt>
                <c:pt idx="238">
                  <c:v>78.400000000000006</c:v>
                </c:pt>
                <c:pt idx="239">
                  <c:v>79</c:v>
                </c:pt>
                <c:pt idx="240">
                  <c:v>79.3</c:v>
                </c:pt>
                <c:pt idx="241">
                  <c:v>79.599999999999994</c:v>
                </c:pt>
                <c:pt idx="242">
                  <c:v>80.099999999999994</c:v>
                </c:pt>
                <c:pt idx="243">
                  <c:v>81.2</c:v>
                </c:pt>
                <c:pt idx="244">
                  <c:v>81.599999999999994</c:v>
                </c:pt>
                <c:pt idx="245">
                  <c:v>82.7</c:v>
                </c:pt>
                <c:pt idx="246">
                  <c:v>83.7</c:v>
                </c:pt>
                <c:pt idx="247">
                  <c:v>83.5</c:v>
                </c:pt>
                <c:pt idx="248">
                  <c:v>83.7</c:v>
                </c:pt>
                <c:pt idx="249">
                  <c:v>84.1</c:v>
                </c:pt>
                <c:pt idx="250">
                  <c:v>84.6</c:v>
                </c:pt>
                <c:pt idx="251">
                  <c:v>86.1</c:v>
                </c:pt>
                <c:pt idx="252">
                  <c:v>86.6</c:v>
                </c:pt>
                <c:pt idx="253">
                  <c:v>86.6</c:v>
                </c:pt>
                <c:pt idx="254">
                  <c:v>87.1</c:v>
                </c:pt>
                <c:pt idx="255">
                  <c:v>88.4</c:v>
                </c:pt>
                <c:pt idx="256">
                  <c:v>89</c:v>
                </c:pt>
                <c:pt idx="257">
                  <c:v>89.9</c:v>
                </c:pt>
                <c:pt idx="258">
                  <c:v>91</c:v>
                </c:pt>
                <c:pt idx="259">
                  <c:v>91.2</c:v>
                </c:pt>
                <c:pt idx="260">
                  <c:v>91.8</c:v>
                </c:pt>
                <c:pt idx="261">
                  <c:v>92.8</c:v>
                </c:pt>
                <c:pt idx="262">
                  <c:v>94.5</c:v>
                </c:pt>
                <c:pt idx="263">
                  <c:v>96.2</c:v>
                </c:pt>
                <c:pt idx="264">
                  <c:v>97.1</c:v>
                </c:pt>
                <c:pt idx="265">
                  <c:v>98.3</c:v>
                </c:pt>
                <c:pt idx="266">
                  <c:v>99.2</c:v>
                </c:pt>
                <c:pt idx="267">
                  <c:v>100.8</c:v>
                </c:pt>
                <c:pt idx="268">
                  <c:v>101.9</c:v>
                </c:pt>
                <c:pt idx="269">
                  <c:v>102.5</c:v>
                </c:pt>
                <c:pt idx="270">
                  <c:v>103.1</c:v>
                </c:pt>
                <c:pt idx="271">
                  <c:v>103.3</c:v>
                </c:pt>
                <c:pt idx="272">
                  <c:v>103.8</c:v>
                </c:pt>
                <c:pt idx="273">
                  <c:v>104.3</c:v>
                </c:pt>
                <c:pt idx="274">
                  <c:v>105.2</c:v>
                </c:pt>
                <c:pt idx="275">
                  <c:v>106.6</c:v>
                </c:pt>
                <c:pt idx="276">
                  <c:v>106.3</c:v>
                </c:pt>
                <c:pt idx="277">
                  <c:v>105.7</c:v>
                </c:pt>
                <c:pt idx="278">
                  <c:v>105.4</c:v>
                </c:pt>
                <c:pt idx="279">
                  <c:v>105.7</c:v>
                </c:pt>
                <c:pt idx="280">
                  <c:v>106</c:v>
                </c:pt>
                <c:pt idx="281">
                  <c:v>106.8</c:v>
                </c:pt>
                <c:pt idx="282">
                  <c:v>107.7</c:v>
                </c:pt>
                <c:pt idx="283">
                  <c:v>108.5</c:v>
                </c:pt>
                <c:pt idx="284">
                  <c:v>109.5</c:v>
                </c:pt>
                <c:pt idx="285">
                  <c:v>109.8</c:v>
                </c:pt>
                <c:pt idx="286">
                  <c:v>110.2</c:v>
                </c:pt>
                <c:pt idx="287">
                  <c:v>111.4</c:v>
                </c:pt>
                <c:pt idx="288">
                  <c:v>111.5</c:v>
                </c:pt>
                <c:pt idx="289">
                  <c:v>111.9</c:v>
                </c:pt>
                <c:pt idx="290">
                  <c:v>112</c:v>
                </c:pt>
                <c:pt idx="291">
                  <c:v>112.1</c:v>
                </c:pt>
                <c:pt idx="292">
                  <c:v>113.1</c:v>
                </c:pt>
                <c:pt idx="293">
                  <c:v>114.1</c:v>
                </c:pt>
                <c:pt idx="294">
                  <c:v>114.4</c:v>
                </c:pt>
                <c:pt idx="295">
                  <c:v>115.7</c:v>
                </c:pt>
                <c:pt idx="296">
                  <c:v>116.7</c:v>
                </c:pt>
                <c:pt idx="297">
                  <c:v>117.3</c:v>
                </c:pt>
                <c:pt idx="298">
                  <c:v>117.8</c:v>
                </c:pt>
                <c:pt idx="299">
                  <c:v>117.8</c:v>
                </c:pt>
                <c:pt idx="300">
                  <c:v>118.2</c:v>
                </c:pt>
                <c:pt idx="301">
                  <c:v>118.9</c:v>
                </c:pt>
                <c:pt idx="302">
                  <c:v>119.7</c:v>
                </c:pt>
                <c:pt idx="303">
                  <c:v>121.2</c:v>
                </c:pt>
                <c:pt idx="304">
                  <c:v>122.7</c:v>
                </c:pt>
                <c:pt idx="305">
                  <c:v>123.8</c:v>
                </c:pt>
                <c:pt idx="306">
                  <c:v>124.7</c:v>
                </c:pt>
                <c:pt idx="307">
                  <c:v>126</c:v>
                </c:pt>
                <c:pt idx="308">
                  <c:v>127</c:v>
                </c:pt>
                <c:pt idx="309">
                  <c:v>129.1</c:v>
                </c:pt>
                <c:pt idx="310">
                  <c:v>131.6</c:v>
                </c:pt>
                <c:pt idx="311">
                  <c:v>133.1</c:v>
                </c:pt>
                <c:pt idx="312">
                  <c:v>135.4</c:v>
                </c:pt>
                <c:pt idx="313">
                  <c:v>140.80000000000001</c:v>
                </c:pt>
                <c:pt idx="314">
                  <c:v>145</c:v>
                </c:pt>
                <c:pt idx="315">
                  <c:v>147.5</c:v>
                </c:pt>
                <c:pt idx="316">
                  <c:v>150</c:v>
                </c:pt>
                <c:pt idx="317">
                  <c:v>152.80000000000001</c:v>
                </c:pt>
                <c:pt idx="318">
                  <c:v>155.30000000000001</c:v>
                </c:pt>
                <c:pt idx="319">
                  <c:v>158.1</c:v>
                </c:pt>
                <c:pt idx="320">
                  <c:v>158.5</c:v>
                </c:pt>
                <c:pt idx="321">
                  <c:v>159.19999999999999</c:v>
                </c:pt>
                <c:pt idx="322">
                  <c:v>159.9</c:v>
                </c:pt>
                <c:pt idx="323">
                  <c:v>161.19999999999999</c:v>
                </c:pt>
                <c:pt idx="324">
                  <c:v>163</c:v>
                </c:pt>
                <c:pt idx="325">
                  <c:v>164.8</c:v>
                </c:pt>
                <c:pt idx="326">
                  <c:v>168.8</c:v>
                </c:pt>
                <c:pt idx="327">
                  <c:v>175</c:v>
                </c:pt>
                <c:pt idx="328">
                  <c:v>177.6</c:v>
                </c:pt>
                <c:pt idx="329">
                  <c:v>180.1</c:v>
                </c:pt>
                <c:pt idx="330">
                  <c:v>184</c:v>
                </c:pt>
                <c:pt idx="331">
                  <c:v>186.4</c:v>
                </c:pt>
                <c:pt idx="332">
                  <c:v>188</c:v>
                </c:pt>
                <c:pt idx="333">
                  <c:v>189.2</c:v>
                </c:pt>
                <c:pt idx="334">
                  <c:v>190.4</c:v>
                </c:pt>
                <c:pt idx="335">
                  <c:v>191.3</c:v>
                </c:pt>
                <c:pt idx="336">
                  <c:v>191.6</c:v>
                </c:pt>
                <c:pt idx="337">
                  <c:v>190.4</c:v>
                </c:pt>
                <c:pt idx="338">
                  <c:v>188.1</c:v>
                </c:pt>
                <c:pt idx="339">
                  <c:v>187.4</c:v>
                </c:pt>
                <c:pt idx="340">
                  <c:v>186.1</c:v>
                </c:pt>
                <c:pt idx="341">
                  <c:v>184.6</c:v>
                </c:pt>
                <c:pt idx="342">
                  <c:v>183.7</c:v>
                </c:pt>
                <c:pt idx="343">
                  <c:v>182.9</c:v>
                </c:pt>
                <c:pt idx="344">
                  <c:v>182.8</c:v>
                </c:pt>
                <c:pt idx="345">
                  <c:v>182.7</c:v>
                </c:pt>
                <c:pt idx="346">
                  <c:v>182.6</c:v>
                </c:pt>
                <c:pt idx="347">
                  <c:v>183.4</c:v>
                </c:pt>
                <c:pt idx="348">
                  <c:v>182.6</c:v>
                </c:pt>
                <c:pt idx="349">
                  <c:v>182</c:v>
                </c:pt>
                <c:pt idx="350">
                  <c:v>179.5</c:v>
                </c:pt>
                <c:pt idx="351">
                  <c:v>177.5</c:v>
                </c:pt>
                <c:pt idx="352">
                  <c:v>178.4</c:v>
                </c:pt>
                <c:pt idx="353">
                  <c:v>179.1</c:v>
                </c:pt>
                <c:pt idx="354">
                  <c:v>179.1</c:v>
                </c:pt>
                <c:pt idx="355">
                  <c:v>179.8</c:v>
                </c:pt>
                <c:pt idx="356">
                  <c:v>181.2</c:v>
                </c:pt>
                <c:pt idx="357">
                  <c:v>182.4</c:v>
                </c:pt>
                <c:pt idx="358">
                  <c:v>183.9</c:v>
                </c:pt>
                <c:pt idx="359">
                  <c:v>185.2</c:v>
                </c:pt>
                <c:pt idx="360">
                  <c:v>185.8</c:v>
                </c:pt>
                <c:pt idx="361">
                  <c:v>187.4</c:v>
                </c:pt>
                <c:pt idx="362">
                  <c:v>189.2</c:v>
                </c:pt>
                <c:pt idx="363">
                  <c:v>190.3</c:v>
                </c:pt>
                <c:pt idx="364">
                  <c:v>191.8</c:v>
                </c:pt>
                <c:pt idx="365">
                  <c:v>193.6</c:v>
                </c:pt>
                <c:pt idx="366">
                  <c:v>195.2</c:v>
                </c:pt>
                <c:pt idx="367">
                  <c:v>197.5</c:v>
                </c:pt>
                <c:pt idx="368">
                  <c:v>199</c:v>
                </c:pt>
                <c:pt idx="369">
                  <c:v>201.3</c:v>
                </c:pt>
                <c:pt idx="370">
                  <c:v>202.9</c:v>
                </c:pt>
                <c:pt idx="371">
                  <c:v>204.7</c:v>
                </c:pt>
                <c:pt idx="372">
                  <c:v>207.3</c:v>
                </c:pt>
                <c:pt idx="373">
                  <c:v>210.3</c:v>
                </c:pt>
                <c:pt idx="374">
                  <c:v>213.6</c:v>
                </c:pt>
                <c:pt idx="375">
                  <c:v>217</c:v>
                </c:pt>
                <c:pt idx="376">
                  <c:v>220.4</c:v>
                </c:pt>
                <c:pt idx="377">
                  <c:v>223.5</c:v>
                </c:pt>
                <c:pt idx="378">
                  <c:v>226.2</c:v>
                </c:pt>
                <c:pt idx="379">
                  <c:v>228.4</c:v>
                </c:pt>
                <c:pt idx="380">
                  <c:v>230.5</c:v>
                </c:pt>
                <c:pt idx="381">
                  <c:v>232.9</c:v>
                </c:pt>
                <c:pt idx="382">
                  <c:v>235.8</c:v>
                </c:pt>
                <c:pt idx="383">
                  <c:v>237.2</c:v>
                </c:pt>
                <c:pt idx="384">
                  <c:v>239.7</c:v>
                </c:pt>
                <c:pt idx="385">
                  <c:v>243.8</c:v>
                </c:pt>
                <c:pt idx="386">
                  <c:v>248.6</c:v>
                </c:pt>
                <c:pt idx="387">
                  <c:v>253.6</c:v>
                </c:pt>
                <c:pt idx="388">
                  <c:v>258.7</c:v>
                </c:pt>
                <c:pt idx="389">
                  <c:v>263.2</c:v>
                </c:pt>
                <c:pt idx="390">
                  <c:v>267.89999999999969</c:v>
                </c:pt>
                <c:pt idx="391">
                  <c:v>270.7</c:v>
                </c:pt>
                <c:pt idx="392">
                  <c:v>274.39999999999969</c:v>
                </c:pt>
                <c:pt idx="393">
                  <c:v>276.2</c:v>
                </c:pt>
                <c:pt idx="394">
                  <c:v>277.2</c:v>
                </c:pt>
                <c:pt idx="395">
                  <c:v>279.7</c:v>
                </c:pt>
                <c:pt idx="396">
                  <c:v>281.8</c:v>
                </c:pt>
                <c:pt idx="397">
                  <c:v>285.60000000000002</c:v>
                </c:pt>
                <c:pt idx="398">
                  <c:v>290.10000000000002</c:v>
                </c:pt>
                <c:pt idx="399">
                  <c:v>290.39999999999969</c:v>
                </c:pt>
                <c:pt idx="400">
                  <c:v>287.8</c:v>
                </c:pt>
                <c:pt idx="401">
                  <c:v>286.8</c:v>
                </c:pt>
                <c:pt idx="402">
                  <c:v>288.10000000000002</c:v>
                </c:pt>
                <c:pt idx="403">
                  <c:v>291.5</c:v>
                </c:pt>
                <c:pt idx="404">
                  <c:v>294.8</c:v>
                </c:pt>
                <c:pt idx="405">
                  <c:v>300</c:v>
                </c:pt>
                <c:pt idx="406">
                  <c:v>307.3</c:v>
                </c:pt>
                <c:pt idx="407">
                  <c:v>312</c:v>
                </c:pt>
                <c:pt idx="408">
                  <c:v>312.3</c:v>
                </c:pt>
                <c:pt idx="409">
                  <c:v>313</c:v>
                </c:pt>
                <c:pt idx="410">
                  <c:v>315.10000000000002</c:v>
                </c:pt>
                <c:pt idx="411">
                  <c:v>318.3</c:v>
                </c:pt>
                <c:pt idx="412">
                  <c:v>324</c:v>
                </c:pt>
                <c:pt idx="413">
                  <c:v>327.9</c:v>
                </c:pt>
                <c:pt idx="414">
                  <c:v>331.9</c:v>
                </c:pt>
                <c:pt idx="415">
                  <c:v>336.6</c:v>
                </c:pt>
                <c:pt idx="416">
                  <c:v>338.1</c:v>
                </c:pt>
                <c:pt idx="417">
                  <c:v>341.2</c:v>
                </c:pt>
                <c:pt idx="418">
                  <c:v>345.5</c:v>
                </c:pt>
                <c:pt idx="419">
                  <c:v>350.2</c:v>
                </c:pt>
                <c:pt idx="420">
                  <c:v>354.7</c:v>
                </c:pt>
                <c:pt idx="421">
                  <c:v>360.7</c:v>
                </c:pt>
                <c:pt idx="422">
                  <c:v>364.6</c:v>
                </c:pt>
                <c:pt idx="423">
                  <c:v>370.8</c:v>
                </c:pt>
                <c:pt idx="424">
                  <c:v>375.8</c:v>
                </c:pt>
                <c:pt idx="425">
                  <c:v>380.4</c:v>
                </c:pt>
                <c:pt idx="426">
                  <c:v>384.1</c:v>
                </c:pt>
                <c:pt idx="427">
                  <c:v>386</c:v>
                </c:pt>
                <c:pt idx="428">
                  <c:v>391.1</c:v>
                </c:pt>
                <c:pt idx="429">
                  <c:v>392.5</c:v>
                </c:pt>
                <c:pt idx="430">
                  <c:v>392</c:v>
                </c:pt>
                <c:pt idx="431">
                  <c:v>392</c:v>
                </c:pt>
                <c:pt idx="432">
                  <c:v>393.1</c:v>
                </c:pt>
                <c:pt idx="433">
                  <c:v>393.3</c:v>
                </c:pt>
                <c:pt idx="434">
                  <c:v>394.1</c:v>
                </c:pt>
                <c:pt idx="435">
                  <c:v>392.1</c:v>
                </c:pt>
                <c:pt idx="436">
                  <c:v>391.3</c:v>
                </c:pt>
                <c:pt idx="437">
                  <c:v>393.7</c:v>
                </c:pt>
                <c:pt idx="438">
                  <c:v>397.9</c:v>
                </c:pt>
                <c:pt idx="439">
                  <c:v>401.8</c:v>
                </c:pt>
                <c:pt idx="440">
                  <c:v>402.7</c:v>
                </c:pt>
                <c:pt idx="441">
                  <c:v>406</c:v>
                </c:pt>
                <c:pt idx="442">
                  <c:v>409.6</c:v>
                </c:pt>
                <c:pt idx="443">
                  <c:v>413.8</c:v>
                </c:pt>
                <c:pt idx="444">
                  <c:v>415.5</c:v>
                </c:pt>
                <c:pt idx="445">
                  <c:v>423.6</c:v>
                </c:pt>
                <c:pt idx="446">
                  <c:v>430.9</c:v>
                </c:pt>
                <c:pt idx="447">
                  <c:v>437.4</c:v>
                </c:pt>
                <c:pt idx="448">
                  <c:v>446.1</c:v>
                </c:pt>
                <c:pt idx="449">
                  <c:v>450.9</c:v>
                </c:pt>
                <c:pt idx="450">
                  <c:v>455.9</c:v>
                </c:pt>
                <c:pt idx="451">
                  <c:v>459.1</c:v>
                </c:pt>
                <c:pt idx="452">
                  <c:v>462.2</c:v>
                </c:pt>
                <c:pt idx="453">
                  <c:v>466.8</c:v>
                </c:pt>
                <c:pt idx="454">
                  <c:v>471</c:v>
                </c:pt>
                <c:pt idx="455">
                  <c:v>473.2</c:v>
                </c:pt>
                <c:pt idx="456">
                  <c:v>472.9</c:v>
                </c:pt>
                <c:pt idx="457">
                  <c:v>477.4</c:v>
                </c:pt>
                <c:pt idx="458">
                  <c:v>481.4</c:v>
                </c:pt>
                <c:pt idx="459">
                  <c:v>481.2</c:v>
                </c:pt>
                <c:pt idx="460">
                  <c:v>482.3</c:v>
                </c:pt>
                <c:pt idx="461">
                  <c:v>483.4</c:v>
                </c:pt>
                <c:pt idx="462">
                  <c:v>486.4</c:v>
                </c:pt>
                <c:pt idx="463">
                  <c:v>489.6</c:v>
                </c:pt>
                <c:pt idx="464">
                  <c:v>493</c:v>
                </c:pt>
                <c:pt idx="465">
                  <c:v>492.5</c:v>
                </c:pt>
                <c:pt idx="466">
                  <c:v>496.4</c:v>
                </c:pt>
                <c:pt idx="467">
                  <c:v>499</c:v>
                </c:pt>
                <c:pt idx="468">
                  <c:v>500.8</c:v>
                </c:pt>
                <c:pt idx="469">
                  <c:v>502.2</c:v>
                </c:pt>
                <c:pt idx="470">
                  <c:v>506.1</c:v>
                </c:pt>
                <c:pt idx="471">
                  <c:v>508.8</c:v>
                </c:pt>
                <c:pt idx="472">
                  <c:v>508.7</c:v>
                </c:pt>
                <c:pt idx="473">
                  <c:v>511.5</c:v>
                </c:pt>
                <c:pt idx="474">
                  <c:v>512.4</c:v>
                </c:pt>
                <c:pt idx="475">
                  <c:v>514.4</c:v>
                </c:pt>
                <c:pt idx="476">
                  <c:v>516.5</c:v>
                </c:pt>
                <c:pt idx="477">
                  <c:v>516.9</c:v>
                </c:pt>
                <c:pt idx="478">
                  <c:v>523.29999999999995</c:v>
                </c:pt>
                <c:pt idx="479">
                  <c:v>539.1</c:v>
                </c:pt>
                <c:pt idx="480">
                  <c:v>549.20000000000005</c:v>
                </c:pt>
                <c:pt idx="481">
                  <c:v>547.79999999999995</c:v>
                </c:pt>
                <c:pt idx="482">
                  <c:v>548.70000000000005</c:v>
                </c:pt>
                <c:pt idx="483">
                  <c:v>550.20000000000005</c:v>
                </c:pt>
                <c:pt idx="484">
                  <c:v>552</c:v>
                </c:pt>
                <c:pt idx="485">
                  <c:v>554.6</c:v>
                </c:pt>
                <c:pt idx="486">
                  <c:v>553.1</c:v>
                </c:pt>
                <c:pt idx="487">
                  <c:v>553.70000000000005</c:v>
                </c:pt>
                <c:pt idx="488">
                  <c:v>560.6</c:v>
                </c:pt>
                <c:pt idx="489">
                  <c:v>562.79999999999995</c:v>
                </c:pt>
                <c:pt idx="490">
                  <c:v>562.1</c:v>
                </c:pt>
                <c:pt idx="491">
                  <c:v>564.79999999999995</c:v>
                </c:pt>
                <c:pt idx="492">
                  <c:v>567.4</c:v>
                </c:pt>
                <c:pt idx="493">
                  <c:v>568.9</c:v>
                </c:pt>
                <c:pt idx="494">
                  <c:v>571.79999999999995</c:v>
                </c:pt>
                <c:pt idx="495">
                  <c:v>578</c:v>
                </c:pt>
                <c:pt idx="496">
                  <c:v>584.5</c:v>
                </c:pt>
                <c:pt idx="497">
                  <c:v>589.20000000000005</c:v>
                </c:pt>
                <c:pt idx="498">
                  <c:v>593.9</c:v>
                </c:pt>
                <c:pt idx="499">
                  <c:v>594.29999999999995</c:v>
                </c:pt>
                <c:pt idx="500">
                  <c:v>595</c:v>
                </c:pt>
                <c:pt idx="501">
                  <c:v>598.9</c:v>
                </c:pt>
                <c:pt idx="502">
                  <c:v>601.1</c:v>
                </c:pt>
                <c:pt idx="503">
                  <c:v>604.4</c:v>
                </c:pt>
                <c:pt idx="504">
                  <c:v>606.4</c:v>
                </c:pt>
                <c:pt idx="505">
                  <c:v>617.29999999999995</c:v>
                </c:pt>
                <c:pt idx="506">
                  <c:v>616.5</c:v>
                </c:pt>
                <c:pt idx="507">
                  <c:v>619.29999999999995</c:v>
                </c:pt>
                <c:pt idx="508">
                  <c:v>624.6</c:v>
                </c:pt>
                <c:pt idx="509">
                  <c:v>624.29999999999995</c:v>
                </c:pt>
                <c:pt idx="510">
                  <c:v>631</c:v>
                </c:pt>
                <c:pt idx="511">
                  <c:v>635.29999999999995</c:v>
                </c:pt>
                <c:pt idx="512">
                  <c:v>637.1</c:v>
                </c:pt>
                <c:pt idx="513">
                  <c:v>639.20000000000005</c:v>
                </c:pt>
                <c:pt idx="514">
                  <c:v>639.4</c:v>
                </c:pt>
                <c:pt idx="515">
                  <c:v>636.4</c:v>
                </c:pt>
                <c:pt idx="516">
                  <c:v>634.5</c:v>
                </c:pt>
                <c:pt idx="517">
                  <c:v>635.20000000000005</c:v>
                </c:pt>
                <c:pt idx="518">
                  <c:v>636.6</c:v>
                </c:pt>
                <c:pt idx="519">
                  <c:v>638.9</c:v>
                </c:pt>
                <c:pt idx="520">
                  <c:v>637.70000000000005</c:v>
                </c:pt>
                <c:pt idx="521">
                  <c:v>639.29999999999995</c:v>
                </c:pt>
                <c:pt idx="522">
                  <c:v>638.5</c:v>
                </c:pt>
                <c:pt idx="523">
                  <c:v>639</c:v>
                </c:pt>
                <c:pt idx="524">
                  <c:v>638.1</c:v>
                </c:pt>
                <c:pt idx="525">
                  <c:v>635.9</c:v>
                </c:pt>
                <c:pt idx="526">
                  <c:v>637.5</c:v>
                </c:pt>
                <c:pt idx="527">
                  <c:v>639.1</c:v>
                </c:pt>
                <c:pt idx="528">
                  <c:v>634.79999999999995</c:v>
                </c:pt>
                <c:pt idx="529">
                  <c:v>635.29999999999995</c:v>
                </c:pt>
                <c:pt idx="530">
                  <c:v>635.4</c:v>
                </c:pt>
                <c:pt idx="531">
                  <c:v>631.20000000000005</c:v>
                </c:pt>
                <c:pt idx="532">
                  <c:v>627.70000000000005</c:v>
                </c:pt>
                <c:pt idx="533">
                  <c:v>625.9</c:v>
                </c:pt>
                <c:pt idx="534">
                  <c:v>623.29999999999995</c:v>
                </c:pt>
                <c:pt idx="535">
                  <c:v>618.20000000000005</c:v>
                </c:pt>
                <c:pt idx="536">
                  <c:v>620.29999999999995</c:v>
                </c:pt>
                <c:pt idx="537">
                  <c:v>620.29999999999995</c:v>
                </c:pt>
                <c:pt idx="538">
                  <c:v>617.4</c:v>
                </c:pt>
                <c:pt idx="539">
                  <c:v>616.9</c:v>
                </c:pt>
                <c:pt idx="540">
                  <c:v>613</c:v>
                </c:pt>
                <c:pt idx="541">
                  <c:v>609.29999999999995</c:v>
                </c:pt>
                <c:pt idx="542">
                  <c:v>606.4</c:v>
                </c:pt>
                <c:pt idx="543">
                  <c:v>604.4</c:v>
                </c:pt>
                <c:pt idx="544">
                  <c:v>602.79999999999995</c:v>
                </c:pt>
                <c:pt idx="545">
                  <c:v>600.79999999999995</c:v>
                </c:pt>
                <c:pt idx="546">
                  <c:v>597.79999999999995</c:v>
                </c:pt>
                <c:pt idx="547">
                  <c:v>595.9</c:v>
                </c:pt>
                <c:pt idx="548">
                  <c:v>597.70000000000005</c:v>
                </c:pt>
                <c:pt idx="549">
                  <c:v>597.70000000000005</c:v>
                </c:pt>
                <c:pt idx="550">
                  <c:v>598.20000000000005</c:v>
                </c:pt>
                <c:pt idx="551">
                  <c:v>597</c:v>
                </c:pt>
                <c:pt idx="552">
                  <c:v>595.70000000000005</c:v>
                </c:pt>
                <c:pt idx="553">
                  <c:v>594.1</c:v>
                </c:pt>
                <c:pt idx="554">
                  <c:v>591.70000000000005</c:v>
                </c:pt>
                <c:pt idx="555">
                  <c:v>586.70000000000005</c:v>
                </c:pt>
                <c:pt idx="556">
                  <c:v>588.9</c:v>
                </c:pt>
                <c:pt idx="557">
                  <c:v>590.5</c:v>
                </c:pt>
                <c:pt idx="558">
                  <c:v>588.4</c:v>
                </c:pt>
                <c:pt idx="559">
                  <c:v>588.4</c:v>
                </c:pt>
                <c:pt idx="560">
                  <c:v>586.20000000000005</c:v>
                </c:pt>
                <c:pt idx="561">
                  <c:v>584.5</c:v>
                </c:pt>
                <c:pt idx="562">
                  <c:v>584.70000000000005</c:v>
                </c:pt>
                <c:pt idx="563">
                  <c:v>584.1</c:v>
                </c:pt>
                <c:pt idx="564">
                  <c:v>588.4</c:v>
                </c:pt>
                <c:pt idx="565">
                  <c:v>589</c:v>
                </c:pt>
                <c:pt idx="566">
                  <c:v>595.29999999999995</c:v>
                </c:pt>
                <c:pt idx="567">
                  <c:v>600.6</c:v>
                </c:pt>
                <c:pt idx="568">
                  <c:v>604.9</c:v>
                </c:pt>
                <c:pt idx="569">
                  <c:v>608.70000000000005</c:v>
                </c:pt>
                <c:pt idx="570">
                  <c:v>616.5</c:v>
                </c:pt>
                <c:pt idx="571">
                  <c:v>622.1</c:v>
                </c:pt>
                <c:pt idx="572">
                  <c:v>625.29999999999995</c:v>
                </c:pt>
                <c:pt idx="573">
                  <c:v>632.20000000000005</c:v>
                </c:pt>
                <c:pt idx="574">
                  <c:v>638.70000000000005</c:v>
                </c:pt>
                <c:pt idx="575">
                  <c:v>643.6</c:v>
                </c:pt>
                <c:pt idx="576">
                  <c:v>654.29999999999995</c:v>
                </c:pt>
                <c:pt idx="577">
                  <c:v>666.6</c:v>
                </c:pt>
                <c:pt idx="578">
                  <c:v>673.2</c:v>
                </c:pt>
                <c:pt idx="579">
                  <c:v>677.8</c:v>
                </c:pt>
                <c:pt idx="580">
                  <c:v>686.6</c:v>
                </c:pt>
                <c:pt idx="581">
                  <c:v>690.8</c:v>
                </c:pt>
                <c:pt idx="582">
                  <c:v>698.7</c:v>
                </c:pt>
                <c:pt idx="583">
                  <c:v>702.9</c:v>
                </c:pt>
                <c:pt idx="584">
                  <c:v>706.7</c:v>
                </c:pt>
                <c:pt idx="585">
                  <c:v>707.3</c:v>
                </c:pt>
                <c:pt idx="586">
                  <c:v>713.2</c:v>
                </c:pt>
                <c:pt idx="587">
                  <c:v>715.2</c:v>
                </c:pt>
                <c:pt idx="588">
                  <c:v>722</c:v>
                </c:pt>
                <c:pt idx="589">
                  <c:v>724.2</c:v>
                </c:pt>
                <c:pt idx="590">
                  <c:v>727</c:v>
                </c:pt>
                <c:pt idx="591">
                  <c:v>732.4</c:v>
                </c:pt>
                <c:pt idx="592">
                  <c:v>737.1</c:v>
                </c:pt>
                <c:pt idx="593">
                  <c:v>741.7</c:v>
                </c:pt>
                <c:pt idx="594">
                  <c:v>745.9</c:v>
                </c:pt>
                <c:pt idx="595">
                  <c:v>746</c:v>
                </c:pt>
                <c:pt idx="596">
                  <c:v>758</c:v>
                </c:pt>
                <c:pt idx="597">
                  <c:v>766.8</c:v>
                </c:pt>
                <c:pt idx="598">
                  <c:v>772.3</c:v>
                </c:pt>
                <c:pt idx="599">
                  <c:v>778.5</c:v>
                </c:pt>
                <c:pt idx="600">
                  <c:v>782.3</c:v>
                </c:pt>
                <c:pt idx="601">
                  <c:v>789</c:v>
                </c:pt>
                <c:pt idx="602">
                  <c:v>795.2</c:v>
                </c:pt>
                <c:pt idx="603">
                  <c:v>803.9</c:v>
                </c:pt>
                <c:pt idx="604">
                  <c:v>809.6</c:v>
                </c:pt>
                <c:pt idx="605">
                  <c:v>813.6</c:v>
                </c:pt>
                <c:pt idx="606">
                  <c:v>817.1</c:v>
                </c:pt>
                <c:pt idx="607">
                  <c:v>823.4</c:v>
                </c:pt>
                <c:pt idx="608">
                  <c:v>831.8</c:v>
                </c:pt>
                <c:pt idx="609">
                  <c:v>835.7</c:v>
                </c:pt>
                <c:pt idx="610">
                  <c:v>840.5</c:v>
                </c:pt>
                <c:pt idx="611">
                  <c:v>845.3</c:v>
                </c:pt>
                <c:pt idx="612">
                  <c:v>855.6</c:v>
                </c:pt>
                <c:pt idx="613">
                  <c:v>861.6</c:v>
                </c:pt>
                <c:pt idx="614">
                  <c:v>866.1</c:v>
                </c:pt>
                <c:pt idx="615">
                  <c:v>864.3</c:v>
                </c:pt>
                <c:pt idx="616">
                  <c:v>876.5</c:v>
                </c:pt>
                <c:pt idx="617">
                  <c:v>891.4</c:v>
                </c:pt>
                <c:pt idx="618">
                  <c:v>897.7</c:v>
                </c:pt>
                <c:pt idx="619">
                  <c:v>904.3</c:v>
                </c:pt>
                <c:pt idx="620">
                  <c:v>912.9</c:v>
                </c:pt>
                <c:pt idx="621">
                  <c:v>933.1</c:v>
                </c:pt>
                <c:pt idx="622">
                  <c:v>942.4</c:v>
                </c:pt>
                <c:pt idx="623">
                  <c:v>938.8</c:v>
                </c:pt>
                <c:pt idx="624">
                  <c:v>937.5</c:v>
                </c:pt>
                <c:pt idx="625">
                  <c:v>934.5</c:v>
                </c:pt>
                <c:pt idx="626">
                  <c:v>943.1</c:v>
                </c:pt>
                <c:pt idx="627">
                  <c:v>947.4</c:v>
                </c:pt>
                <c:pt idx="628">
                  <c:v>943.1</c:v>
                </c:pt>
                <c:pt idx="629">
                  <c:v>950.2</c:v>
                </c:pt>
                <c:pt idx="630">
                  <c:v>958.8</c:v>
                </c:pt>
                <c:pt idx="631">
                  <c:v>967.4</c:v>
                </c:pt>
                <c:pt idx="632">
                  <c:v>974.5</c:v>
                </c:pt>
                <c:pt idx="633">
                  <c:v>980.1</c:v>
                </c:pt>
                <c:pt idx="634">
                  <c:v>1000.3</c:v>
                </c:pt>
                <c:pt idx="635">
                  <c:v>1000.3</c:v>
                </c:pt>
                <c:pt idx="636">
                  <c:v>1003.6</c:v>
                </c:pt>
                <c:pt idx="637">
                  <c:v>1016</c:v>
                </c:pt>
                <c:pt idx="638">
                  <c:v>1025.3</c:v>
                </c:pt>
                <c:pt idx="639">
                  <c:v>1034.9000000000001</c:v>
                </c:pt>
                <c:pt idx="640">
                  <c:v>1052.3</c:v>
                </c:pt>
                <c:pt idx="641">
                  <c:v>1061.9000000000001</c:v>
                </c:pt>
                <c:pt idx="642">
                  <c:v>1069.2</c:v>
                </c:pt>
                <c:pt idx="643">
                  <c:v>1074.3</c:v>
                </c:pt>
                <c:pt idx="644">
                  <c:v>1076.7</c:v>
                </c:pt>
                <c:pt idx="645">
                  <c:v>1081.4000000000001</c:v>
                </c:pt>
                <c:pt idx="646">
                  <c:v>1083.3</c:v>
                </c:pt>
                <c:pt idx="647">
                  <c:v>1087.0999999999999</c:v>
                </c:pt>
                <c:pt idx="648">
                  <c:v>1095.5</c:v>
                </c:pt>
                <c:pt idx="649">
                  <c:v>1095.4000000000001</c:v>
                </c:pt>
                <c:pt idx="650">
                  <c:v>1092.7</c:v>
                </c:pt>
                <c:pt idx="651">
                  <c:v>1090.4000000000001</c:v>
                </c:pt>
                <c:pt idx="652">
                  <c:v>1086.9000000000001</c:v>
                </c:pt>
                <c:pt idx="653">
                  <c:v>1074.8</c:v>
                </c:pt>
                <c:pt idx="654">
                  <c:v>1067.0999999999999</c:v>
                </c:pt>
                <c:pt idx="655">
                  <c:v>1059.2</c:v>
                </c:pt>
                <c:pt idx="656">
                  <c:v>1062.4000000000001</c:v>
                </c:pt>
                <c:pt idx="657">
                  <c:v>1047.5999999999999</c:v>
                </c:pt>
                <c:pt idx="658">
                  <c:v>1037.4000000000001</c:v>
                </c:pt>
                <c:pt idx="659">
                  <c:v>1023.9</c:v>
                </c:pt>
                <c:pt idx="660">
                  <c:v>1014.9</c:v>
                </c:pt>
                <c:pt idx="661">
                  <c:v>1018.5</c:v>
                </c:pt>
                <c:pt idx="662">
                  <c:v>1013</c:v>
                </c:pt>
                <c:pt idx="663">
                  <c:v>1002.8</c:v>
                </c:pt>
                <c:pt idx="664">
                  <c:v>994.2</c:v>
                </c:pt>
                <c:pt idx="665">
                  <c:v>990.5</c:v>
                </c:pt>
                <c:pt idx="666">
                  <c:v>980.9</c:v>
                </c:pt>
                <c:pt idx="667">
                  <c:v>977.2</c:v>
                </c:pt>
                <c:pt idx="668">
                  <c:v>971.4</c:v>
                </c:pt>
                <c:pt idx="669">
                  <c:v>968.8</c:v>
                </c:pt>
                <c:pt idx="670">
                  <c:v>967.1</c:v>
                </c:pt>
                <c:pt idx="671">
                  <c:v>962</c:v>
                </c:pt>
                <c:pt idx="672">
                  <c:v>954</c:v>
                </c:pt>
                <c:pt idx="673">
                  <c:v>943.9</c:v>
                </c:pt>
                <c:pt idx="674">
                  <c:v>939.5</c:v>
                </c:pt>
                <c:pt idx="675">
                  <c:v>938.6</c:v>
                </c:pt>
                <c:pt idx="676">
                  <c:v>929.3</c:v>
                </c:pt>
                <c:pt idx="677">
                  <c:v>922.2</c:v>
                </c:pt>
                <c:pt idx="678">
                  <c:v>927.3</c:v>
                </c:pt>
                <c:pt idx="679">
                  <c:v>916.1</c:v>
                </c:pt>
                <c:pt idx="680">
                  <c:v>906.7</c:v>
                </c:pt>
                <c:pt idx="681">
                  <c:v>894.1</c:v>
                </c:pt>
                <c:pt idx="682">
                  <c:v>889.3</c:v>
                </c:pt>
                <c:pt idx="683">
                  <c:v>899.6</c:v>
                </c:pt>
                <c:pt idx="684">
                  <c:v>896.4</c:v>
                </c:pt>
                <c:pt idx="685">
                  <c:v>894</c:v>
                </c:pt>
                <c:pt idx="686">
                  <c:v>887.7</c:v>
                </c:pt>
                <c:pt idx="687">
                  <c:v>884.5</c:v>
                </c:pt>
                <c:pt idx="688">
                  <c:v>883.7</c:v>
                </c:pt>
                <c:pt idx="689">
                  <c:v>890.5</c:v>
                </c:pt>
                <c:pt idx="690">
                  <c:v>899.3</c:v>
                </c:pt>
                <c:pt idx="691">
                  <c:v>904.4</c:v>
                </c:pt>
                <c:pt idx="692">
                  <c:v>907.9</c:v>
                </c:pt>
                <c:pt idx="693">
                  <c:v>911.1</c:v>
                </c:pt>
                <c:pt idx="694">
                  <c:v>920.4</c:v>
                </c:pt>
                <c:pt idx="695">
                  <c:v>927.5</c:v>
                </c:pt>
                <c:pt idx="696">
                  <c:v>941.8</c:v>
                </c:pt>
                <c:pt idx="697">
                  <c:v>951.5</c:v>
                </c:pt>
                <c:pt idx="698">
                  <c:v>964.2</c:v>
                </c:pt>
                <c:pt idx="699">
                  <c:v>978.3</c:v>
                </c:pt>
                <c:pt idx="700">
                  <c:v>989.3</c:v>
                </c:pt>
                <c:pt idx="701">
                  <c:v>997.4</c:v>
                </c:pt>
                <c:pt idx="702">
                  <c:v>1012</c:v>
                </c:pt>
                <c:pt idx="703">
                  <c:v>1018.1</c:v>
                </c:pt>
                <c:pt idx="704">
                  <c:v>1022.3</c:v>
                </c:pt>
                <c:pt idx="705">
                  <c:v>1034.9000000000001</c:v>
                </c:pt>
                <c:pt idx="706">
                  <c:v>1043.8</c:v>
                </c:pt>
                <c:pt idx="707">
                  <c:v>1055.5999999999999</c:v>
                </c:pt>
                <c:pt idx="708">
                  <c:v>1068.2</c:v>
                </c:pt>
                <c:pt idx="709">
                  <c:v>1076.9000000000001</c:v>
                </c:pt>
                <c:pt idx="710">
                  <c:v>1086.9000000000001</c:v>
                </c:pt>
                <c:pt idx="711">
                  <c:v>1104.9000000000001</c:v>
                </c:pt>
                <c:pt idx="712">
                  <c:v>1123.5</c:v>
                </c:pt>
                <c:pt idx="713">
                  <c:v>1135.4000000000001</c:v>
                </c:pt>
                <c:pt idx="714">
                  <c:v>1147.3</c:v>
                </c:pt>
                <c:pt idx="715">
                  <c:v>1173.2</c:v>
                </c:pt>
                <c:pt idx="716">
                  <c:v>1170.3</c:v>
                </c:pt>
                <c:pt idx="717">
                  <c:v>1180.4000000000001</c:v>
                </c:pt>
                <c:pt idx="718">
                  <c:v>1190.3</c:v>
                </c:pt>
                <c:pt idx="719">
                  <c:v>1201.3</c:v>
                </c:pt>
                <c:pt idx="720">
                  <c:v>1208.5999999999999</c:v>
                </c:pt>
                <c:pt idx="721">
                  <c:v>1219.4000000000001</c:v>
                </c:pt>
                <c:pt idx="722">
                  <c:v>1228.8</c:v>
                </c:pt>
                <c:pt idx="723">
                  <c:v>1239.3</c:v>
                </c:pt>
                <c:pt idx="724">
                  <c:v>1256.3</c:v>
                </c:pt>
                <c:pt idx="725">
                  <c:v>1278.7</c:v>
                </c:pt>
                <c:pt idx="726">
                  <c:v>1297.7</c:v>
                </c:pt>
                <c:pt idx="727">
                  <c:v>1329</c:v>
                </c:pt>
                <c:pt idx="728">
                  <c:v>1371.5</c:v>
                </c:pt>
                <c:pt idx="729">
                  <c:v>1394.9</c:v>
                </c:pt>
                <c:pt idx="730">
                  <c:v>1415.8</c:v>
                </c:pt>
                <c:pt idx="731">
                  <c:v>1444.2</c:v>
                </c:pt>
                <c:pt idx="732">
                  <c:v>1474.2</c:v>
                </c:pt>
                <c:pt idx="733">
                  <c:v>1496.4</c:v>
                </c:pt>
                <c:pt idx="734">
                  <c:v>1528.6</c:v>
                </c:pt>
                <c:pt idx="735">
                  <c:v>1536.8</c:v>
                </c:pt>
                <c:pt idx="736">
                  <c:v>1541.6</c:v>
                </c:pt>
                <c:pt idx="737">
                  <c:v>1555.1</c:v>
                </c:pt>
                <c:pt idx="738">
                  <c:v>1568.5</c:v>
                </c:pt>
                <c:pt idx="739">
                  <c:v>1577.8</c:v>
                </c:pt>
                <c:pt idx="740">
                  <c:v>1594.5</c:v>
                </c:pt>
                <c:pt idx="741">
                  <c:v>1642</c:v>
                </c:pt>
                <c:pt idx="742">
                  <c:v>1635.9</c:v>
                </c:pt>
                <c:pt idx="743">
                  <c:v>1618.3</c:v>
                </c:pt>
                <c:pt idx="744">
                  <c:v>1601.2</c:v>
                </c:pt>
                <c:pt idx="745">
                  <c:v>1584.7</c:v>
                </c:pt>
                <c:pt idx="746">
                  <c:v>1561.8</c:v>
                </c:pt>
                <c:pt idx="747">
                  <c:v>1541.6</c:v>
                </c:pt>
                <c:pt idx="748">
                  <c:v>1521.3</c:v>
                </c:pt>
                <c:pt idx="749">
                  <c:v>1489.8</c:v>
                </c:pt>
                <c:pt idx="750">
                  <c:v>1451.3</c:v>
                </c:pt>
                <c:pt idx="751">
                  <c:v>1421</c:v>
                </c:pt>
                <c:pt idx="752">
                  <c:v>1387.4</c:v>
                </c:pt>
                <c:pt idx="753">
                  <c:v>1355</c:v>
                </c:pt>
                <c:pt idx="754">
                  <c:v>1339.8</c:v>
                </c:pt>
                <c:pt idx="755">
                  <c:v>1317.5</c:v>
                </c:pt>
                <c:pt idx="756">
                  <c:v>1288.4000000000001</c:v>
                </c:pt>
                <c:pt idx="757">
                  <c:v>1270.5999999999999</c:v>
                </c:pt>
                <c:pt idx="758">
                  <c:v>1257</c:v>
                </c:pt>
                <c:pt idx="759">
                  <c:v>1254.4000000000001</c:v>
                </c:pt>
                <c:pt idx="760">
                  <c:v>1244.7</c:v>
                </c:pt>
                <c:pt idx="761">
                  <c:v>1243.4000000000001</c:v>
                </c:pt>
              </c:numCache>
            </c:numRef>
          </c:val>
        </c:ser>
        <c:marker val="1"/>
        <c:axId val="100752000"/>
        <c:axId val="100876672"/>
      </c:lineChart>
      <c:catAx>
        <c:axId val="1007520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00876672"/>
        <c:crosses val="autoZero"/>
        <c:auto val="1"/>
        <c:lblAlgn val="ctr"/>
        <c:lblOffset val="100"/>
        <c:tickMarkSkip val="12"/>
      </c:catAx>
      <c:valAx>
        <c:axId val="10087667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b="1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007520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Fed. Civilian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Fed. Military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Transportation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Selected Manufacturing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Travel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Ag. And Related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Sheet1!$G$2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Wood and Paper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Sheet1!$H$2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Mining</c:v>
                </c:pt>
              </c:strCache>
            </c:strRef>
          </c:tx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Sheet1!$I$2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overlap val="100"/>
        <c:axId val="100717312"/>
        <c:axId val="100718848"/>
      </c:barChart>
      <c:catAx>
        <c:axId val="100717312"/>
        <c:scaling>
          <c:orientation val="minMax"/>
        </c:scaling>
        <c:axPos val="b"/>
        <c:numFmt formatCode="General" sourceLinked="1"/>
        <c:tickLblPos val="nextTo"/>
        <c:crossAx val="100718848"/>
        <c:crosses val="autoZero"/>
        <c:auto val="1"/>
        <c:lblAlgn val="ctr"/>
        <c:lblOffset val="100"/>
      </c:catAx>
      <c:valAx>
        <c:axId val="10071884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00717312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767</c:v>
                </c:pt>
                <c:pt idx="1">
                  <c:v>746</c:v>
                </c:pt>
                <c:pt idx="2">
                  <c:v>693</c:v>
                </c:pt>
                <c:pt idx="3">
                  <c:v>706</c:v>
                </c:pt>
                <c:pt idx="4">
                  <c:v>729</c:v>
                </c:pt>
                <c:pt idx="5">
                  <c:v>797</c:v>
                </c:pt>
                <c:pt idx="6">
                  <c:v>805</c:v>
                </c:pt>
                <c:pt idx="7">
                  <c:v>846</c:v>
                </c:pt>
                <c:pt idx="8">
                  <c:v>946</c:v>
                </c:pt>
              </c:numCache>
            </c:numRef>
          </c:val>
        </c:ser>
        <c:marker val="1"/>
        <c:axId val="102293504"/>
        <c:axId val="102295040"/>
      </c:lineChart>
      <c:catAx>
        <c:axId val="102293504"/>
        <c:scaling>
          <c:orientation val="minMax"/>
        </c:scaling>
        <c:axPos val="b"/>
        <c:numFmt formatCode="General" sourceLinked="1"/>
        <c:tickLblPos val="nextTo"/>
        <c:crossAx val="102295040"/>
        <c:crosses val="autoZero"/>
        <c:auto val="1"/>
        <c:lblAlgn val="ctr"/>
        <c:lblOffset val="100"/>
      </c:catAx>
      <c:valAx>
        <c:axId val="102295040"/>
        <c:scaling>
          <c:orientation val="minMax"/>
          <c:max val="1000"/>
          <c:min val="600"/>
        </c:scaling>
        <c:axPos val="l"/>
        <c:majorGridlines/>
        <c:numFmt formatCode="General" sourceLinked="1"/>
        <c:tickLblPos val="nextTo"/>
        <c:crossAx val="102293504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72250</c:v>
                </c:pt>
              </c:numCache>
            </c:numRef>
          </c:val>
        </c:ser>
        <c:axId val="101165312"/>
        <c:axId val="101216640"/>
      </c:barChart>
      <c:catAx>
        <c:axId val="101165312"/>
        <c:scaling>
          <c:orientation val="minMax"/>
        </c:scaling>
        <c:axPos val="b"/>
        <c:numFmt formatCode="General" sourceLinked="1"/>
        <c:tickLblPos val="nextTo"/>
        <c:crossAx val="101216640"/>
        <c:crosses val="autoZero"/>
        <c:auto val="1"/>
        <c:lblAlgn val="ctr"/>
        <c:lblOffset val="100"/>
      </c:catAx>
      <c:valAx>
        <c:axId val="101216640"/>
        <c:scaling>
          <c:orientation val="minMax"/>
        </c:scaling>
        <c:axPos val="l"/>
        <c:majorGridlines/>
        <c:numFmt formatCode="General" sourceLinked="1"/>
        <c:tickLblPos val="nextTo"/>
        <c:crossAx val="101165312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38100">
              <a:solidFill>
                <a:srgbClr val="008080"/>
              </a:solidFill>
            </a:ln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900</c:v>
                </c:pt>
                <c:pt idx="1">
                  <c:v>900</c:v>
                </c:pt>
                <c:pt idx="2">
                  <c:v>914</c:v>
                </c:pt>
                <c:pt idx="3">
                  <c:v>881</c:v>
                </c:pt>
                <c:pt idx="4">
                  <c:v>932</c:v>
                </c:pt>
                <c:pt idx="5">
                  <c:v>950</c:v>
                </c:pt>
                <c:pt idx="6">
                  <c:v>980</c:v>
                </c:pt>
                <c:pt idx="7">
                  <c:v>1056</c:v>
                </c:pt>
                <c:pt idx="8">
                  <c:v>1069</c:v>
                </c:pt>
              </c:numCache>
            </c:numRef>
          </c:val>
        </c:ser>
        <c:marker val="1"/>
        <c:axId val="101444608"/>
        <c:axId val="101487360"/>
      </c:lineChart>
      <c:catAx>
        <c:axId val="101444608"/>
        <c:scaling>
          <c:orientation val="minMax"/>
        </c:scaling>
        <c:axPos val="b"/>
        <c:numFmt formatCode="General" sourceLinked="1"/>
        <c:tickLblPos val="nextTo"/>
        <c:crossAx val="101487360"/>
        <c:crosses val="autoZero"/>
        <c:auto val="1"/>
        <c:lblAlgn val="ctr"/>
        <c:lblOffset val="100"/>
      </c:catAx>
      <c:valAx>
        <c:axId val="101487360"/>
        <c:scaling>
          <c:orientation val="minMax"/>
          <c:max val="1100"/>
          <c:min val="600"/>
        </c:scaling>
        <c:axPos val="l"/>
        <c:majorGridlines/>
        <c:numFmt formatCode="General" sourceLinked="1"/>
        <c:tickLblPos val="nextTo"/>
        <c:crossAx val="101444608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8080"/>
            </a:solidFill>
          </c:spPr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95800</c:v>
                </c:pt>
              </c:numCache>
            </c:numRef>
          </c:val>
        </c:ser>
        <c:axId val="104544896"/>
        <c:axId val="104585472"/>
      </c:barChart>
      <c:catAx>
        <c:axId val="104544896"/>
        <c:scaling>
          <c:orientation val="minMax"/>
        </c:scaling>
        <c:axPos val="b"/>
        <c:numFmt formatCode="General" sourceLinked="1"/>
        <c:tickLblPos val="nextTo"/>
        <c:crossAx val="104585472"/>
        <c:crosses val="autoZero"/>
        <c:auto val="1"/>
        <c:lblAlgn val="ctr"/>
        <c:lblOffset val="100"/>
      </c:catAx>
      <c:valAx>
        <c:axId val="104585472"/>
        <c:scaling>
          <c:orientation val="minMax"/>
        </c:scaling>
        <c:axPos val="l"/>
        <c:majorGridlines/>
        <c:numFmt formatCode="General" sourceLinked="1"/>
        <c:tickLblPos val="nextTo"/>
        <c:crossAx val="104544896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125093-56D6-445B-85F2-A79518C2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3B003-8D8B-45F1-A07D-60C682B785E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125093-56D6-445B-85F2-A79518C2FB8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3B003-8D8B-45F1-A07D-60C682B785E8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3B003-8D8B-45F1-A07D-60C682B785E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3B003-8D8B-45F1-A07D-60C682B785E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2FFCE-DFBF-45A8-BC4F-6450571532C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822D531-5CCC-4AC7-8D49-332313FEF420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E7064-E422-445F-A2B7-3BA453B3450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0273EA8-B7B2-4FB5-BE17-7B705E59EE69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3B003-8D8B-45F1-A07D-60C682B785E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125093-56D6-445B-85F2-A79518C2FB8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125093-56D6-445B-85F2-A79518C2FB8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21FDBF-42CE-4BBF-AC54-EB922ADA62F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C42C1-4F67-4DA9-B926-EA93F697A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DDFEB-43B8-4681-9772-985FDBAA7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D7533-4F82-4EEF-BBD4-B4362ADD2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6538E-F440-4365-AA5F-BA9C92DF0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99E2D-16FF-424F-BD53-0D46DD28D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7BD93-D015-4015-AF92-62B1DA308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4FBC-A746-452B-BA66-C6CEED7ED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2FAA-ACB9-49E5-A25D-DF86C6361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4DBAE-8012-44F9-9376-E99DC759F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8B817-403D-4610-AD95-873901785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54B57-73F4-404E-BC06-2A83DAB09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FBA9A-C077-44AD-A6A6-0D58C0E11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440ADE3-46AE-4CD5-BB20-49DCB4695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3505200" y="1600200"/>
            <a:ext cx="5029200" cy="1470025"/>
          </a:xfrm>
        </p:spPr>
        <p:txBody>
          <a:bodyPr/>
          <a:lstStyle/>
          <a:p>
            <a:pPr algn="l"/>
            <a:r>
              <a:rPr lang="en-US" b="1" smtClean="0">
                <a:solidFill>
                  <a:srgbClr val="008080"/>
                </a:solidFill>
                <a:latin typeface="Calibri" pitchFamily="34" charset="0"/>
                <a:cs typeface="Calibri" pitchFamily="34" charset="0"/>
              </a:rPr>
              <a:t>Montana’s Economic Recovery:  </a:t>
            </a:r>
            <a:r>
              <a:rPr lang="en-US" sz="2800" b="1" smtClean="0">
                <a:solidFill>
                  <a:srgbClr val="008080"/>
                </a:solidFill>
                <a:latin typeface="Calibri" pitchFamily="34" charset="0"/>
                <a:cs typeface="Calibri" pitchFamily="34" charset="0"/>
              </a:rPr>
              <a:t>Making Sense of Mixed Signals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505200" y="3429000"/>
            <a:ext cx="6400800" cy="1752600"/>
          </a:xfrm>
        </p:spPr>
        <p:txBody>
          <a:bodyPr/>
          <a:lstStyle/>
          <a:p>
            <a:pPr algn="l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Patrick M. Barkey and Paul E. </a:t>
            </a:r>
            <a:r>
              <a:rPr lang="en-US" sz="2000" b="1" smtClean="0">
                <a:latin typeface="Calibri" pitchFamily="34" charset="0"/>
                <a:cs typeface="Calibri" pitchFamily="34" charset="0"/>
              </a:rPr>
              <a:t>Polzin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Bureau of Business and Economic Research</a:t>
            </a:r>
          </a:p>
          <a:p>
            <a:pPr algn="l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The University of Montana - Missoula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990600" y="1936668"/>
          <a:ext cx="6477000" cy="505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57678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Labor Income and Basic Industries, Montana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22414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Mining, 14%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15000" y="26986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Wood and Paper, 6%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0" y="30796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Ag. and Related, 8%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15000" y="35368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Travel, 13%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5000" y="40702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Selected Manufacturing, 16%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48322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Transportation, 13%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715000" y="52894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Fed. Military, 9%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715000" y="58228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Fed. Civilian, 21%</a:t>
            </a:r>
            <a:endParaRPr lang="en-US" b="1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4037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Coal Mining NAICS 2121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855012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946</a:t>
            </a:r>
          </a:p>
          <a:p>
            <a:r>
              <a:rPr lang="en-US" sz="1600" b="1" dirty="0" smtClean="0"/>
              <a:t>Number of firms = 7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41300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Coal Mining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63461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Coal Mining NAICS 2121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244212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946</a:t>
            </a:r>
          </a:p>
          <a:p>
            <a:r>
              <a:rPr lang="en-US" sz="1600" b="1" dirty="0" smtClean="0"/>
              <a:t>Number of firms = 7</a:t>
            </a:r>
            <a:endParaRPr lang="en-US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41522"/>
            <a:ext cx="5857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70832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Coal Mining NAICS 2121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067204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946</a:t>
            </a:r>
          </a:p>
          <a:p>
            <a:r>
              <a:rPr lang="en-US" sz="1600" b="1" dirty="0" smtClean="0"/>
              <a:t>Number of firms = 7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97669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595696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3124631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$72,250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5186496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43600" y="488169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75588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Petroleum Refining NAICS 32411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919724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1,069</a:t>
            </a:r>
          </a:p>
          <a:p>
            <a:r>
              <a:rPr lang="en-US" sz="1600" b="1" dirty="0" smtClean="0"/>
              <a:t>Number of firms = 4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77022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389224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Petroleum Refining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1715558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Petroleum Refining NAICS 32411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2000693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1,069</a:t>
            </a:r>
          </a:p>
          <a:p>
            <a:r>
              <a:rPr lang="en-US" sz="1600" b="1" dirty="0" smtClean="0"/>
              <a:t>Number of firms = 5</a:t>
            </a:r>
            <a:endParaRPr lang="en-US" sz="1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930012"/>
            <a:ext cx="5857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30209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63994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340194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$95,800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438400" y="5764140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0" y="5282364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67129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Petroleum Refining NAICS 32411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43000" y="2074414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1,069</a:t>
            </a:r>
          </a:p>
          <a:p>
            <a:r>
              <a:rPr lang="en-US" sz="1600" b="1" dirty="0" smtClean="0"/>
              <a:t>Number of firms = 4</a:t>
            </a:r>
            <a:endParaRPr lang="en-US" sz="1600" b="1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149" y="1590351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Drilling Oil and Gas Wells NAICS 21311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919732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333</a:t>
            </a:r>
          </a:p>
          <a:p>
            <a:r>
              <a:rPr lang="en-US" sz="1600" b="1" dirty="0" smtClean="0"/>
              <a:t>Number of firms = 49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8144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433468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Drilling Oil and Gas Wells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9148" y="173785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Drilling Oil and Gas Wells NAICS 21311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2126226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333</a:t>
            </a:r>
          </a:p>
          <a:p>
            <a:r>
              <a:rPr lang="en-US" sz="1600" b="1" dirty="0" smtClean="0"/>
              <a:t>Number of firms = 49</a:t>
            </a:r>
            <a:endParaRPr lang="en-US" sz="1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939850"/>
            <a:ext cx="5857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29324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55145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3008652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$64,800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4989852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43600" y="4608852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156085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Drilling Oil and Gas Wells NAICS 21311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90600" y="1963974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333</a:t>
            </a:r>
          </a:p>
          <a:p>
            <a:r>
              <a:rPr lang="en-US" sz="1600" b="1" dirty="0" smtClean="0"/>
              <a:t>Number of firms = 49</a:t>
            </a:r>
            <a:endParaRPr lang="en-US" sz="1600" b="1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11430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2010:  Predictions and Surprises</a:t>
            </a:r>
            <a:endParaRPr lang="en-US" sz="4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Inventory Correction Fuels U.S. Growth Spurt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Consumer Spending Holds Back Growth</a:t>
            </a: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Employment Growth Turns Positive, Barely</a:t>
            </a: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Montana Income Tax Withholdings Swing to Growth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Europe’s Weakest Economies Max Out Their Credit Cards</a:t>
            </a: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Gulf Oil Spill is Worst in History</a:t>
            </a: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Montana Income Growth Revised Sharply Downward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60857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Support Activities for Oil and Gas NAICS 213112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858283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1,256</a:t>
            </a:r>
          </a:p>
          <a:p>
            <a:r>
              <a:rPr lang="en-US" sz="1600" b="1" dirty="0" smtClean="0"/>
              <a:t>Number of firms = 159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75547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374476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Support Activities for Oil and Gas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2797277"/>
            <a:ext cx="5857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169360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Support Activities for Oil and Gas NAICS 213112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2227006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1,256</a:t>
            </a:r>
          </a:p>
          <a:p>
            <a:r>
              <a:rPr lang="en-US" sz="1600" b="1" dirty="0" smtClean="0"/>
              <a:t>Number of firms = 159</a:t>
            </a:r>
            <a:endParaRPr lang="en-US" sz="1600" b="1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289723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516236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297343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$92,500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362200" y="5411836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19800" y="503083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56988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Support Activities for Oil and Gas NAICS 213112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2059036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1,256</a:t>
            </a:r>
          </a:p>
          <a:p>
            <a:r>
              <a:rPr lang="en-US" sz="1600" b="1" dirty="0" smtClean="0"/>
              <a:t>Number of firms = 159</a:t>
            </a:r>
            <a:endParaRPr lang="en-US" sz="1600" b="1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6085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Oil and Gas Pipeline Construction NAICS 23712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84353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428</a:t>
            </a:r>
          </a:p>
          <a:p>
            <a:r>
              <a:rPr lang="en-US" sz="1600" b="1" dirty="0" smtClean="0"/>
              <a:t>Number of firms = 31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7849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40397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Oil and Gas Pipeline Construction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299144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610444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3067644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$54,700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4744044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43600" y="4363044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619844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Oil and Gas Pipeline Construction NAICS 23712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90600" y="2079502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428</a:t>
            </a:r>
          </a:p>
          <a:p>
            <a:r>
              <a:rPr lang="en-US" sz="1600" b="1" dirty="0" smtClean="0"/>
              <a:t>Number of firms = 31</a:t>
            </a:r>
            <a:endParaRPr lang="en-US" sz="1600" b="1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9034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Pipeline Transportation NAICS 486000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873032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441</a:t>
            </a:r>
          </a:p>
          <a:p>
            <a:r>
              <a:rPr lang="en-US" sz="1600" b="1" dirty="0" smtClean="0"/>
              <a:t>Number of firms = 41</a:t>
            </a:r>
            <a:endParaRPr lang="en-US" sz="1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371600" y="27849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403972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Pipeline Transportation Employment</a:t>
            </a:r>
            <a:endParaRPr lang="en-US" sz="1600" b="1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6" grpId="0">
        <p:bldAsOne/>
      </p:bldGraphic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285299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604727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3081592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$68,800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5062792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43600" y="4681792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0" y="1761611"/>
            <a:ext cx="9144000" cy="852704"/>
            <a:chOff x="0" y="381000"/>
            <a:chExt cx="9144000" cy="852704"/>
          </a:xfrm>
        </p:grpSpPr>
        <p:sp>
          <p:nvSpPr>
            <p:cNvPr id="13" name="TextBox 12"/>
            <p:cNvSpPr txBox="1"/>
            <p:nvPr/>
          </p:nvSpPr>
          <p:spPr>
            <a:xfrm>
              <a:off x="0" y="381000"/>
              <a:ext cx="914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Pipeline Transportation NAICS 486000</a:t>
              </a:r>
              <a:endParaRPr lang="en-US" sz="16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0600" y="648929"/>
              <a:ext cx="7086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2009 Employment = 441</a:t>
              </a:r>
            </a:p>
            <a:p>
              <a:r>
                <a:rPr lang="en-US" sz="1600" b="1" dirty="0" smtClean="0"/>
                <a:t>Number of firms = 41</a:t>
              </a:r>
              <a:endParaRPr lang="en-US" sz="1600" b="1" dirty="0"/>
            </a:p>
          </p:txBody>
        </p:sp>
      </p:grp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11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Colstrip Steam Electrical Station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162925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578</a:t>
            </a:r>
          </a:p>
          <a:p>
            <a:r>
              <a:rPr lang="en-US" sz="1600" b="1" dirty="0" smtClean="0"/>
              <a:t>Number of firms = 1</a:t>
            </a:r>
            <a:endParaRPr lang="en-US" sz="16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85768"/>
            <a:ext cx="5857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371600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41300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Wages and Salaries per Worker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2870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$64,800</a:t>
            </a:r>
            <a:endParaRPr lang="en-US" sz="16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4851400"/>
            <a:ext cx="50292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43600" y="44704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State average = $33,800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54612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Colstrip Steam Electrical Station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185321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2009 Employment = 578</a:t>
            </a:r>
          </a:p>
          <a:p>
            <a:r>
              <a:rPr lang="en-US" sz="1600" b="1" dirty="0" smtClean="0"/>
              <a:t>Number of firms = 1</a:t>
            </a:r>
            <a:endParaRPr lang="en-US" sz="1600" b="1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184787" y="1976284"/>
          <a:ext cx="7001409" cy="4881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693607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Montana’s Energy Industries</a:t>
            </a:r>
            <a:endParaRPr lang="en-US" sz="2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New Concerns For Montana</a:t>
            </a:r>
            <a:endParaRPr lang="en-US" sz="4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Correction in Housing Still Not Finished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U.S. Consumer Confidence Stuck in a Rut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No More Stimulus to Bail Out State Government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Downward Assessment of Global Economic Growth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67885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Rim Rock Wind Farm, Sunburst MT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920181"/>
            <a:ext cx="4191000" cy="138499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Construction – 2 Years</a:t>
            </a:r>
          </a:p>
          <a:p>
            <a:pPr algn="ctr"/>
            <a:r>
              <a:rPr lang="en-US" sz="2800" b="1" dirty="0" smtClean="0"/>
              <a:t>300 Workers / Year</a:t>
            </a:r>
          </a:p>
          <a:p>
            <a:pPr algn="ctr"/>
            <a:r>
              <a:rPr lang="en-US" sz="2800" b="1" dirty="0" smtClean="0"/>
              <a:t>$110,000 / Year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2920181"/>
            <a:ext cx="4191000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Operations</a:t>
            </a:r>
          </a:p>
          <a:p>
            <a:pPr algn="ctr"/>
            <a:r>
              <a:rPr lang="en-US" sz="2800" b="1" dirty="0" smtClean="0"/>
              <a:t>22 Workers</a:t>
            </a:r>
          </a:p>
          <a:p>
            <a:pPr algn="ctr"/>
            <a:r>
              <a:rPr lang="en-US" sz="2800" b="1" dirty="0" smtClean="0"/>
              <a:t>$48,000 / Year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6862" y="447822"/>
            <a:ext cx="8229600" cy="79013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Montana’s Energy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Industries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38444" y="1659188"/>
            <a:ext cx="8921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Calibri" pitchFamily="34" charset="0"/>
              </a:rPr>
              <a:t>Actual and Projected Change in Nonfarm </a:t>
            </a:r>
            <a:br>
              <a:rPr lang="en-US" sz="1600" b="1" dirty="0">
                <a:latin typeface="Calibri" pitchFamily="34" charset="0"/>
              </a:rPr>
            </a:br>
            <a:r>
              <a:rPr lang="en-US" sz="1600" b="1" dirty="0">
                <a:latin typeface="Calibri" pitchFamily="34" charset="0"/>
              </a:rPr>
              <a:t>Labor Income, Montana, 2007-2013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928688" y="2529906"/>
          <a:ext cx="7346950" cy="4300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063750" y="2412431"/>
            <a:ext cx="1466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Arial Narrow" pitchFamily="34" charset="0"/>
              </a:rPr>
              <a:t>Actual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637213" y="2396556"/>
            <a:ext cx="1466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Arial Narrow" pitchFamily="34" charset="0"/>
              </a:rPr>
              <a:t>Projected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329113" y="2709293"/>
            <a:ext cx="0" cy="3598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30238" y="2333056"/>
            <a:ext cx="1466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Arial Narrow" pitchFamily="34" charset="0"/>
              </a:rPr>
              <a:t>Percent</a:t>
            </a:r>
          </a:p>
        </p:txBody>
      </p:sp>
      <p:sp>
        <p:nvSpPr>
          <p:cNvPr id="7176" name="Line 6"/>
          <p:cNvSpPr>
            <a:spLocks noChangeShapeType="1"/>
          </p:cNvSpPr>
          <p:nvPr/>
        </p:nvSpPr>
        <p:spPr bwMode="auto">
          <a:xfrm flipH="1">
            <a:off x="3810000" y="4350768"/>
            <a:ext cx="303213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6"/>
          <p:cNvSpPr>
            <a:spLocks noChangeShapeType="1"/>
          </p:cNvSpPr>
          <p:nvPr/>
        </p:nvSpPr>
        <p:spPr bwMode="auto">
          <a:xfrm flipH="1">
            <a:off x="1752600" y="3436368"/>
            <a:ext cx="303213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6"/>
          <p:cNvSpPr>
            <a:spLocks noChangeShapeType="1"/>
          </p:cNvSpPr>
          <p:nvPr/>
        </p:nvSpPr>
        <p:spPr bwMode="auto">
          <a:xfrm flipH="1">
            <a:off x="2819400" y="4350768"/>
            <a:ext cx="303213" cy="3127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6"/>
          <p:cNvSpPr>
            <a:spLocks noChangeShapeType="1"/>
          </p:cNvSpPr>
          <p:nvPr/>
        </p:nvSpPr>
        <p:spPr bwMode="auto">
          <a:xfrm flipH="1">
            <a:off x="4724400" y="3741168"/>
            <a:ext cx="303213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6"/>
          <p:cNvSpPr>
            <a:spLocks noChangeShapeType="1"/>
          </p:cNvSpPr>
          <p:nvPr/>
        </p:nvSpPr>
        <p:spPr bwMode="auto">
          <a:xfrm flipH="1">
            <a:off x="5638800" y="2979168"/>
            <a:ext cx="303213" cy="3127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6"/>
          <p:cNvSpPr>
            <a:spLocks noChangeShapeType="1"/>
          </p:cNvSpPr>
          <p:nvPr/>
        </p:nvSpPr>
        <p:spPr bwMode="auto">
          <a:xfrm flipH="1">
            <a:off x="6553200" y="2979168"/>
            <a:ext cx="303213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6"/>
          <p:cNvSpPr>
            <a:spLocks noChangeShapeType="1"/>
          </p:cNvSpPr>
          <p:nvPr/>
        </p:nvSpPr>
        <p:spPr bwMode="auto">
          <a:xfrm flipH="1">
            <a:off x="7543800" y="3207768"/>
            <a:ext cx="303213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>
                                            <p:graphicEl>
                                              <a:chart seriesIdx="1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graphicEl>
                                              <a:chart seriesIdx="1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Chart bld="seriesEl" animBg="0"/>
        </p:bldSub>
      </p:bldGraphic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 animBg="1"/>
      <p:bldP spid="718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l">
              <a:buNone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l">
              <a:buNone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l"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				Questions?</a:t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r>
              <a:rPr lang="en-US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endParaRPr lang="en-US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2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00050" y="1814513"/>
          <a:ext cx="7702550" cy="471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286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chemeClr val="bg1"/>
                </a:solidFill>
                <a:latin typeface="Calibri" pitchFamily="34" charset="0"/>
              </a:rPr>
              <a:t>Montana’s Recession Experience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838200" y="6346825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2007</a:t>
            </a: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3124200" y="6335713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2008</a:t>
            </a:r>
          </a:p>
        </p:txBody>
      </p:sp>
      <p:sp>
        <p:nvSpPr>
          <p:cNvPr id="7174" name="TextBox 6"/>
          <p:cNvSpPr txBox="1">
            <a:spLocks noChangeArrowheads="1"/>
          </p:cNvSpPr>
          <p:nvPr/>
        </p:nvSpPr>
        <p:spPr bwMode="auto">
          <a:xfrm>
            <a:off x="5410200" y="633571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2009</a:t>
            </a:r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7772400" y="63246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2010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5715000" y="519271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U.S.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324600" y="4583113"/>
            <a:ext cx="167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Montana</a:t>
            </a: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457200" y="1611313"/>
            <a:ext cx="7543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Payroll Employment, Index,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September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2008 = 100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Chart bld="series" animBg="0"/>
        </p:bldSub>
      </p:bldGraphic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508000" y="1879600"/>
          <a:ext cx="7702550" cy="471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30188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chemeClr val="bg1"/>
                </a:solidFill>
                <a:latin typeface="Calibri" pitchFamily="34" charset="0"/>
              </a:rPr>
              <a:t>Montana’s Recession Experience</a:t>
            </a:r>
          </a:p>
        </p:txBody>
      </p:sp>
      <p:sp>
        <p:nvSpPr>
          <p:cNvPr id="6148" name="Text Box 20"/>
          <p:cNvSpPr txBox="1">
            <a:spLocks noChangeArrowheads="1"/>
          </p:cNvSpPr>
          <p:nvPr/>
        </p:nvSpPr>
        <p:spPr bwMode="auto">
          <a:xfrm>
            <a:off x="533400" y="1600200"/>
            <a:ext cx="6367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Nonfarm Labor Earnings, 2007Q4 = 100</a:t>
            </a: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1011238" y="6411913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2007</a:t>
            </a:r>
          </a:p>
        </p:txBody>
      </p:sp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3144838" y="6411913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2008</a:t>
            </a:r>
          </a:p>
        </p:txBody>
      </p:sp>
      <p:sp>
        <p:nvSpPr>
          <p:cNvPr id="6151" name="TextBox 6"/>
          <p:cNvSpPr txBox="1">
            <a:spLocks noChangeArrowheads="1"/>
          </p:cNvSpPr>
          <p:nvPr/>
        </p:nvSpPr>
        <p:spPr bwMode="auto">
          <a:xfrm>
            <a:off x="5257800" y="641191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2009</a:t>
            </a:r>
          </a:p>
        </p:txBody>
      </p:sp>
      <p:sp>
        <p:nvSpPr>
          <p:cNvPr id="6152" name="TextBox 7"/>
          <p:cNvSpPr txBox="1">
            <a:spLocks noChangeArrowheads="1"/>
          </p:cNvSpPr>
          <p:nvPr/>
        </p:nvSpPr>
        <p:spPr bwMode="auto">
          <a:xfrm>
            <a:off x="7185588" y="638556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2010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6248400" y="45720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U.S.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266915" y="3621993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Montana</a:t>
            </a: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5638800" y="25908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North Dakota</a:t>
            </a: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4495800" y="4953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Nevada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Chart bld="series" animBg="0"/>
        </p:bldSub>
      </p:bldGraphic>
      <p:bldP spid="10" grpId="0" uiExpand="1"/>
      <p:bldP spid="11" grpId="0" uiExpand="1"/>
      <p:bldP spid="12" grpId="0" uiExpand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The Outlook for U.S. Growth</a:t>
            </a:r>
            <a:endParaRPr lang="en-US" sz="4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After spurt to begin the year, growth falls back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Growth has been unbalanced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High productivity gains have limited the need for new hiring</a:t>
            </a:r>
          </a:p>
          <a:p>
            <a:pPr algn="l"/>
            <a:r>
              <a:rPr lang="en-US" b="1" dirty="0" smtClean="0">
                <a:latin typeface="Calibri" pitchFamily="34" charset="0"/>
                <a:cs typeface="Calibri" pitchFamily="34" charset="0"/>
              </a:rPr>
              <a:t>Concern over Europe, unemployment, and sluggish consumer spending have downgraded forecasts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228600" y="19050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81000" y="1524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0" hangingPunct="0">
              <a:defRPr/>
            </a:pPr>
            <a:r>
              <a:rPr lang="en-US" sz="3200" b="1" kern="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Half of Those Unemployed</a:t>
            </a:r>
          </a:p>
          <a:p>
            <a:pPr eaLnBrk="0" hangingPunct="0">
              <a:defRPr/>
            </a:pPr>
            <a:r>
              <a:rPr lang="en-US" sz="3200" b="1" kern="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are Long-Term Jobless</a:t>
            </a: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6553200" y="3048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&gt; 27 weeks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6172200" y="37338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14-27 weeks</a:t>
            </a: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943600" y="43434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5-14 weeks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15000" y="4953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&lt; 5 weeks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08300" y="2300068"/>
            <a:ext cx="84406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96799" y="2297723"/>
            <a:ext cx="84406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03943" y="2295378"/>
            <a:ext cx="84406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39222" y="2307101"/>
            <a:ext cx="147711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13985" y="2304756"/>
            <a:ext cx="147711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33340" y="2302411"/>
            <a:ext cx="110198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35309" y="2307101"/>
            <a:ext cx="84406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53359" y="2300067"/>
            <a:ext cx="110198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39623" y="2300066"/>
            <a:ext cx="110198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43937" y="2321169"/>
            <a:ext cx="84406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854460" y="2290688"/>
            <a:ext cx="147711" cy="3953022"/>
          </a:xfrm>
          <a:prstGeom prst="rect">
            <a:avLst/>
          </a:prstGeom>
          <a:solidFill>
            <a:srgbClr val="FF66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/>
          <p:cNvGraphicFramePr/>
          <p:nvPr/>
        </p:nvGraphicFramePr>
        <p:xfrm>
          <a:off x="328246" y="2089053"/>
          <a:ext cx="8140504" cy="47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itle 6"/>
          <p:cNvSpPr txBox="1">
            <a:spLocks/>
          </p:cNvSpPr>
          <p:nvPr/>
        </p:nvSpPr>
        <p:spPr>
          <a:xfrm>
            <a:off x="214532" y="405620"/>
            <a:ext cx="8229600" cy="88860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But Private Borrowing is in Reverse</a:t>
            </a:r>
          </a:p>
        </p:txBody>
      </p:sp>
      <p:sp>
        <p:nvSpPr>
          <p:cNvPr id="17" name="Text Placeholder 2"/>
          <p:cNvSpPr txBox="1">
            <a:spLocks/>
          </p:cNvSpPr>
          <p:nvPr/>
        </p:nvSpPr>
        <p:spPr>
          <a:xfrm>
            <a:off x="984738" y="1586128"/>
            <a:ext cx="7132320" cy="453683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b="1" kern="0" dirty="0" smtClean="0">
                <a:latin typeface="Calibri" pitchFamily="34" charset="0"/>
                <a:cs typeface="Calibri" pitchFamily="34" charset="0"/>
              </a:rPr>
              <a:t>Commercial and Industrial Loans at all Commercial Banks (BUSLOANS)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400" b="1" kern="0" dirty="0" smtClean="0">
                <a:latin typeface="Calibri" pitchFamily="34" charset="0"/>
                <a:cs typeface="Calibri" pitchFamily="34" charset="0"/>
              </a:rPr>
              <a:t>Source: Board of Governors of the Federal Reserve System </a:t>
            </a:r>
            <a:endParaRPr lang="en-US" sz="1400" b="1" kern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2792" y="1881947"/>
            <a:ext cx="1596683" cy="312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1400" b="1" kern="0" dirty="0" smtClean="0">
                <a:latin typeface="Calibri" pitchFamily="34" charset="0"/>
                <a:cs typeface="Calibri" pitchFamily="34" charset="0"/>
              </a:rPr>
              <a:t>Billions of Dollars</a:t>
            </a:r>
            <a:endParaRPr lang="en-US" sz="1400" b="1" kern="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</a:rPr>
              <a:t>Montana’s Economic Base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513" y="2259013"/>
            <a:ext cx="4419600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smtClean="0">
                <a:latin typeface="Calibri" pitchFamily="34" charset="0"/>
              </a:rPr>
              <a:t>Nonresident Travel</a:t>
            </a:r>
          </a:p>
          <a:p>
            <a:pPr>
              <a:lnSpc>
                <a:spcPct val="80000"/>
              </a:lnSpc>
            </a:pPr>
            <a:r>
              <a:rPr lang="en-US" sz="2000" b="1" smtClean="0">
                <a:latin typeface="Calibri" pitchFamily="34" charset="0"/>
              </a:rPr>
              <a:t>Mining</a:t>
            </a:r>
          </a:p>
          <a:p>
            <a:pPr>
              <a:lnSpc>
                <a:spcPct val="80000"/>
              </a:lnSpc>
            </a:pPr>
            <a:r>
              <a:rPr lang="en-US" sz="2000" b="1" smtClean="0">
                <a:latin typeface="Calibri" pitchFamily="34" charset="0"/>
              </a:rPr>
              <a:t>Manufacturing</a:t>
            </a:r>
          </a:p>
          <a:p>
            <a:pPr lvl="1">
              <a:lnSpc>
                <a:spcPct val="80000"/>
              </a:lnSpc>
            </a:pPr>
            <a:r>
              <a:rPr lang="en-US" sz="1800" b="1" smtClean="0">
                <a:latin typeface="Calibri" pitchFamily="34" charset="0"/>
              </a:rPr>
              <a:t>Wood and Paper</a:t>
            </a:r>
          </a:p>
          <a:p>
            <a:pPr lvl="1">
              <a:lnSpc>
                <a:spcPct val="80000"/>
              </a:lnSpc>
            </a:pPr>
            <a:r>
              <a:rPr lang="en-US" sz="1800" b="1" smtClean="0">
                <a:latin typeface="Calibri" pitchFamily="34" charset="0"/>
              </a:rPr>
              <a:t>Other Manufacturing</a:t>
            </a:r>
          </a:p>
          <a:p>
            <a:pPr>
              <a:lnSpc>
                <a:spcPct val="80000"/>
              </a:lnSpc>
            </a:pPr>
            <a:r>
              <a:rPr lang="en-US" sz="2000" b="1" smtClean="0">
                <a:latin typeface="Calibri" pitchFamily="34" charset="0"/>
              </a:rPr>
              <a:t>Agriculture</a:t>
            </a:r>
          </a:p>
          <a:p>
            <a:pPr>
              <a:lnSpc>
                <a:spcPct val="80000"/>
              </a:lnSpc>
            </a:pPr>
            <a:r>
              <a:rPr lang="en-US" sz="2000" b="1" smtClean="0">
                <a:latin typeface="Calibri" pitchFamily="34" charset="0"/>
              </a:rPr>
              <a:t>Federal Government (Incl. Military)</a:t>
            </a:r>
          </a:p>
        </p:txBody>
      </p:sp>
      <p:sp>
        <p:nvSpPr>
          <p:cNvPr id="69636" name="AutoShape 4"/>
          <p:cNvSpPr>
            <a:spLocks/>
          </p:cNvSpPr>
          <p:nvPr/>
        </p:nvSpPr>
        <p:spPr bwMode="auto">
          <a:xfrm>
            <a:off x="5726113" y="2259013"/>
            <a:ext cx="441325" cy="2035175"/>
          </a:xfrm>
          <a:prstGeom prst="rightBracket">
            <a:avLst>
              <a:gd name="adj" fmla="val 38429"/>
            </a:avLst>
          </a:prstGeom>
          <a:noFill/>
          <a:ln w="9525">
            <a:solidFill>
              <a:srgbClr val="5F5F5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5497513" y="2944813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90%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5553075" y="2230438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Weak Recovery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5554663" y="25781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Positioning for Growth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5567363" y="315912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Permanent Closures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567363" y="3421063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Recovering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5559425" y="3678238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Back to Long-term Average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5553075" y="40259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Stimulus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5526088" y="1878013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008080"/>
                </a:solidFill>
                <a:latin typeface="Calibri" pitchFamily="34" charset="0"/>
              </a:rPr>
              <a:t>Current Status</a:t>
            </a: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925513" y="4524375"/>
            <a:ext cx="4103687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 dirty="0">
                <a:latin typeface="Calibri" pitchFamily="34" charset="0"/>
              </a:rPr>
              <a:t>Construction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 dirty="0">
                <a:latin typeface="Calibri" pitchFamily="34" charset="0"/>
              </a:rPr>
              <a:t>Montana </a:t>
            </a:r>
            <a:r>
              <a:rPr lang="en-US" sz="2000" b="1" dirty="0" smtClean="0">
                <a:latin typeface="Calibri" pitchFamily="34" charset="0"/>
              </a:rPr>
              <a:t>State Government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38788" y="4522788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No Rebound in Sight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5538788" y="4827588"/>
            <a:ext cx="3186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8080"/>
                </a:solidFill>
                <a:latin typeface="Calibri" pitchFamily="34" charset="0"/>
              </a:rPr>
              <a:t>Significant Cuts Ahead</a:t>
            </a:r>
            <a:endParaRPr lang="en-US" b="1" dirty="0">
              <a:solidFill>
                <a:srgbClr val="00808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9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  <p:bldP spid="69636" grpId="0" animBg="1"/>
      <p:bldP spid="69636" grpId="1" animBg="1"/>
      <p:bldP spid="69637" grpId="0"/>
      <p:bldP spid="69637" grpId="1"/>
      <p:bldP spid="69638" grpId="0"/>
      <p:bldP spid="69639" grpId="0"/>
      <p:bldP spid="69640" grpId="0"/>
      <p:bldP spid="69641" grpId="0"/>
      <p:bldP spid="69642" grpId="0"/>
      <p:bldP spid="69643" grpId="0"/>
      <p:bldP spid="69644" grpId="0"/>
      <p:bldP spid="69645" grpId="0" build="p"/>
      <p:bldP spid="69646" grpId="0"/>
      <p:bldP spid="6964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827</Words>
  <Application>Microsoft Office PowerPoint</Application>
  <PresentationFormat>On-screen Show (4:3)</PresentationFormat>
  <Paragraphs>210</Paragraphs>
  <Slides>32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Default Design</vt:lpstr>
      <vt:lpstr>Montana’s Economic Recovery:  Making Sense of Mixed Signals</vt:lpstr>
      <vt:lpstr>2010:  Predictions and Surprises</vt:lpstr>
      <vt:lpstr>New Concerns For Montana</vt:lpstr>
      <vt:lpstr>Slide 4</vt:lpstr>
      <vt:lpstr>Slide 5</vt:lpstr>
      <vt:lpstr>The Outlook for U.S. Growth</vt:lpstr>
      <vt:lpstr>Slide 7</vt:lpstr>
      <vt:lpstr>Slide 8</vt:lpstr>
      <vt:lpstr>Montana’s Economic Base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Soba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pat.barkey</dc:creator>
  <cp:lastModifiedBy>Staff User</cp:lastModifiedBy>
  <cp:revision>76</cp:revision>
  <dcterms:created xsi:type="dcterms:W3CDTF">2010-06-21T18:02:45Z</dcterms:created>
  <dcterms:modified xsi:type="dcterms:W3CDTF">2010-11-22T23:25:55Z</dcterms:modified>
</cp:coreProperties>
</file>